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Default Extension="tiff"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algn="l" rtl="0" fontAlgn="base">
      <a:spcBef>
        <a:spcPct val="0"/>
      </a:spcBef>
      <a:spcAft>
        <a:spcPct val="0"/>
      </a:spcAft>
      <a:defRPr sz="8668" kern="1200">
        <a:solidFill>
          <a:schemeClr val="tx1"/>
        </a:solidFill>
        <a:latin typeface="Arial" panose="020B0604020202020204" pitchFamily="34" charset="0"/>
        <a:ea typeface="+mn-ea"/>
        <a:cs typeface="Arial" panose="020B0604020202020204" pitchFamily="34" charset="0"/>
      </a:defRPr>
    </a:lvl1pPr>
    <a:lvl2pPr marL="408554" algn="l" rtl="0" fontAlgn="base">
      <a:spcBef>
        <a:spcPct val="0"/>
      </a:spcBef>
      <a:spcAft>
        <a:spcPct val="0"/>
      </a:spcAft>
      <a:defRPr sz="8668" kern="1200">
        <a:solidFill>
          <a:schemeClr val="tx1"/>
        </a:solidFill>
        <a:latin typeface="Arial" panose="020B0604020202020204" pitchFamily="34" charset="0"/>
        <a:ea typeface="+mn-ea"/>
        <a:cs typeface="Arial" panose="020B0604020202020204" pitchFamily="34" charset="0"/>
      </a:defRPr>
    </a:lvl2pPr>
    <a:lvl3pPr marL="817108" algn="l" rtl="0" fontAlgn="base">
      <a:spcBef>
        <a:spcPct val="0"/>
      </a:spcBef>
      <a:spcAft>
        <a:spcPct val="0"/>
      </a:spcAft>
      <a:defRPr sz="8668" kern="1200">
        <a:solidFill>
          <a:schemeClr val="tx1"/>
        </a:solidFill>
        <a:latin typeface="Arial" panose="020B0604020202020204" pitchFamily="34" charset="0"/>
        <a:ea typeface="+mn-ea"/>
        <a:cs typeface="Arial" panose="020B0604020202020204" pitchFamily="34" charset="0"/>
      </a:defRPr>
    </a:lvl3pPr>
    <a:lvl4pPr marL="1225662" algn="l" rtl="0" fontAlgn="base">
      <a:spcBef>
        <a:spcPct val="0"/>
      </a:spcBef>
      <a:spcAft>
        <a:spcPct val="0"/>
      </a:spcAft>
      <a:defRPr sz="8668" kern="1200">
        <a:solidFill>
          <a:schemeClr val="tx1"/>
        </a:solidFill>
        <a:latin typeface="Arial" panose="020B0604020202020204" pitchFamily="34" charset="0"/>
        <a:ea typeface="+mn-ea"/>
        <a:cs typeface="Arial" panose="020B0604020202020204" pitchFamily="34" charset="0"/>
      </a:defRPr>
    </a:lvl4pPr>
    <a:lvl5pPr marL="1634216" algn="l" rtl="0" fontAlgn="base">
      <a:spcBef>
        <a:spcPct val="0"/>
      </a:spcBef>
      <a:spcAft>
        <a:spcPct val="0"/>
      </a:spcAft>
      <a:defRPr sz="8668" kern="1200">
        <a:solidFill>
          <a:schemeClr val="tx1"/>
        </a:solidFill>
        <a:latin typeface="Arial" panose="020B0604020202020204" pitchFamily="34" charset="0"/>
        <a:ea typeface="+mn-ea"/>
        <a:cs typeface="Arial" panose="020B0604020202020204" pitchFamily="34" charset="0"/>
      </a:defRPr>
    </a:lvl5pPr>
    <a:lvl6pPr marL="2042770" algn="l" defTabSz="817108" rtl="0" eaLnBrk="1" latinLnBrk="0" hangingPunct="1">
      <a:defRPr sz="8668" kern="1200">
        <a:solidFill>
          <a:schemeClr val="tx1"/>
        </a:solidFill>
        <a:latin typeface="Arial" panose="020B0604020202020204" pitchFamily="34" charset="0"/>
        <a:ea typeface="+mn-ea"/>
        <a:cs typeface="Arial" panose="020B0604020202020204" pitchFamily="34" charset="0"/>
      </a:defRPr>
    </a:lvl6pPr>
    <a:lvl7pPr marL="2451324" algn="l" defTabSz="817108" rtl="0" eaLnBrk="1" latinLnBrk="0" hangingPunct="1">
      <a:defRPr sz="8668" kern="1200">
        <a:solidFill>
          <a:schemeClr val="tx1"/>
        </a:solidFill>
        <a:latin typeface="Arial" panose="020B0604020202020204" pitchFamily="34" charset="0"/>
        <a:ea typeface="+mn-ea"/>
        <a:cs typeface="Arial" panose="020B0604020202020204" pitchFamily="34" charset="0"/>
      </a:defRPr>
    </a:lvl7pPr>
    <a:lvl8pPr marL="2859877" algn="l" defTabSz="817108" rtl="0" eaLnBrk="1" latinLnBrk="0" hangingPunct="1">
      <a:defRPr sz="8668" kern="1200">
        <a:solidFill>
          <a:schemeClr val="tx1"/>
        </a:solidFill>
        <a:latin typeface="Arial" panose="020B0604020202020204" pitchFamily="34" charset="0"/>
        <a:ea typeface="+mn-ea"/>
        <a:cs typeface="Arial" panose="020B0604020202020204" pitchFamily="34" charset="0"/>
      </a:defRPr>
    </a:lvl8pPr>
    <a:lvl9pPr marL="3268431" algn="l" defTabSz="817108" rtl="0" eaLnBrk="1" latinLnBrk="0" hangingPunct="1">
      <a:defRPr sz="8668"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BE0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8624"/>
    <p:restoredTop sz="94280" autoAdjust="0"/>
  </p:normalViewPr>
  <p:slideViewPr>
    <p:cSldViewPr>
      <p:cViewPr>
        <p:scale>
          <a:sx n="30" d="100"/>
          <a:sy n="30" d="100"/>
        </p:scale>
        <p:origin x="1064" y="-1224"/>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hdphoto1.wdp>
</file>

<file path=ppt/media/image1.png>
</file>

<file path=ppt/media/image2.png>
</file>

<file path=ppt/media/image3.png>
</file>

<file path=ppt/media/media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C57D0C-6D04-474F-AB77-938AA5FBC50D}" type="datetimeFigureOut">
              <a:rPr lang="en-US" smtClean="0"/>
              <a:t>5/17/18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5688EA-DCA0-C74D-A74F-BDF9E9A0345D}" type="slidenum">
              <a:rPr lang="en-US" smtClean="0"/>
              <a:t>‹#›</a:t>
            </a:fld>
            <a:endParaRPr lang="en-US"/>
          </a:p>
        </p:txBody>
      </p:sp>
    </p:spTree>
    <p:extLst>
      <p:ext uri="{BB962C8B-B14F-4D97-AF65-F5344CB8AC3E}">
        <p14:creationId xmlns:p14="http://schemas.microsoft.com/office/powerpoint/2010/main" val="1302129596"/>
      </p:ext>
    </p:extLst>
  </p:cSld>
  <p:clrMap bg1="lt1" tx1="dk1" bg2="lt2" tx2="dk2" accent1="accent1" accent2="accent2" accent3="accent3" accent4="accent4" accent5="accent5" accent6="accent6" hlink="hlink" folHlink="folHlink"/>
  <p:notesStyle>
    <a:lvl1pPr marL="0" algn="l" defTabSz="817108" rtl="0" eaLnBrk="1" latinLnBrk="0" hangingPunct="1">
      <a:defRPr sz="1072" kern="1200">
        <a:solidFill>
          <a:schemeClr val="tx1"/>
        </a:solidFill>
        <a:latin typeface="+mn-lt"/>
        <a:ea typeface="+mn-ea"/>
        <a:cs typeface="+mn-cs"/>
      </a:defRPr>
    </a:lvl1pPr>
    <a:lvl2pPr marL="408554" algn="l" defTabSz="817108" rtl="0" eaLnBrk="1" latinLnBrk="0" hangingPunct="1">
      <a:defRPr sz="1072" kern="1200">
        <a:solidFill>
          <a:schemeClr val="tx1"/>
        </a:solidFill>
        <a:latin typeface="+mn-lt"/>
        <a:ea typeface="+mn-ea"/>
        <a:cs typeface="+mn-cs"/>
      </a:defRPr>
    </a:lvl2pPr>
    <a:lvl3pPr marL="817108" algn="l" defTabSz="817108" rtl="0" eaLnBrk="1" latinLnBrk="0" hangingPunct="1">
      <a:defRPr sz="1072" kern="1200">
        <a:solidFill>
          <a:schemeClr val="tx1"/>
        </a:solidFill>
        <a:latin typeface="+mn-lt"/>
        <a:ea typeface="+mn-ea"/>
        <a:cs typeface="+mn-cs"/>
      </a:defRPr>
    </a:lvl3pPr>
    <a:lvl4pPr marL="1225662" algn="l" defTabSz="817108" rtl="0" eaLnBrk="1" latinLnBrk="0" hangingPunct="1">
      <a:defRPr sz="1072" kern="1200">
        <a:solidFill>
          <a:schemeClr val="tx1"/>
        </a:solidFill>
        <a:latin typeface="+mn-lt"/>
        <a:ea typeface="+mn-ea"/>
        <a:cs typeface="+mn-cs"/>
      </a:defRPr>
    </a:lvl4pPr>
    <a:lvl5pPr marL="1634216" algn="l" defTabSz="817108" rtl="0" eaLnBrk="1" latinLnBrk="0" hangingPunct="1">
      <a:defRPr sz="1072" kern="1200">
        <a:solidFill>
          <a:schemeClr val="tx1"/>
        </a:solidFill>
        <a:latin typeface="+mn-lt"/>
        <a:ea typeface="+mn-ea"/>
        <a:cs typeface="+mn-cs"/>
      </a:defRPr>
    </a:lvl5pPr>
    <a:lvl6pPr marL="2042770" algn="l" defTabSz="817108" rtl="0" eaLnBrk="1" latinLnBrk="0" hangingPunct="1">
      <a:defRPr sz="1072" kern="1200">
        <a:solidFill>
          <a:schemeClr val="tx1"/>
        </a:solidFill>
        <a:latin typeface="+mn-lt"/>
        <a:ea typeface="+mn-ea"/>
        <a:cs typeface="+mn-cs"/>
      </a:defRPr>
    </a:lvl6pPr>
    <a:lvl7pPr marL="2451324" algn="l" defTabSz="817108" rtl="0" eaLnBrk="1" latinLnBrk="0" hangingPunct="1">
      <a:defRPr sz="1072" kern="1200">
        <a:solidFill>
          <a:schemeClr val="tx1"/>
        </a:solidFill>
        <a:latin typeface="+mn-lt"/>
        <a:ea typeface="+mn-ea"/>
        <a:cs typeface="+mn-cs"/>
      </a:defRPr>
    </a:lvl7pPr>
    <a:lvl8pPr marL="2859877" algn="l" defTabSz="817108" rtl="0" eaLnBrk="1" latinLnBrk="0" hangingPunct="1">
      <a:defRPr sz="1072" kern="1200">
        <a:solidFill>
          <a:schemeClr val="tx1"/>
        </a:solidFill>
        <a:latin typeface="+mn-lt"/>
        <a:ea typeface="+mn-ea"/>
        <a:cs typeface="+mn-cs"/>
      </a:defRPr>
    </a:lvl8pPr>
    <a:lvl9pPr marL="3268431" algn="l" defTabSz="817108" rtl="0" eaLnBrk="1" latinLnBrk="0" hangingPunct="1">
      <a:defRPr sz="107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5688EA-DCA0-C74D-A74F-BDF9E9A0345D}" type="slidenum">
              <a:rPr lang="en-US" smtClean="0"/>
              <a:t>1</a:t>
            </a:fld>
            <a:endParaRPr lang="en-US"/>
          </a:p>
        </p:txBody>
      </p:sp>
    </p:spTree>
    <p:extLst>
      <p:ext uri="{BB962C8B-B14F-4D97-AF65-F5344CB8AC3E}">
        <p14:creationId xmlns:p14="http://schemas.microsoft.com/office/powerpoint/2010/main" val="20337570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569" y="10225339"/>
            <a:ext cx="37308064" cy="7056521"/>
          </a:xfrm>
        </p:spPr>
        <p:txBody>
          <a:bodyPr/>
          <a:lstStyle/>
          <a:p>
            <a:r>
              <a:rPr lang="en-US"/>
              <a:t>Click to edit Master title style</a:t>
            </a:r>
            <a:endParaRPr lang="es-ES"/>
          </a:p>
        </p:txBody>
      </p:sp>
      <p:sp>
        <p:nvSpPr>
          <p:cNvPr id="3" name="Subtitle 2"/>
          <p:cNvSpPr>
            <a:spLocks noGrp="1"/>
          </p:cNvSpPr>
          <p:nvPr>
            <p:ph type="subTitle" idx="1"/>
          </p:nvPr>
        </p:nvSpPr>
        <p:spPr>
          <a:xfrm>
            <a:off x="6583136" y="18653460"/>
            <a:ext cx="30724929" cy="8413082"/>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s-E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7AA4642-90AF-40E1-ACFC-56BC40C36CAA}" type="slidenum">
              <a:rPr lang="en-US" altLang="en-US"/>
              <a:pPr/>
              <a:t>‹#›</a:t>
            </a:fld>
            <a:endParaRPr lang="en-US" altLang="en-US"/>
          </a:p>
        </p:txBody>
      </p:sp>
    </p:spTree>
    <p:extLst>
      <p:ext uri="{BB962C8B-B14F-4D97-AF65-F5344CB8AC3E}">
        <p14:creationId xmlns:p14="http://schemas.microsoft.com/office/powerpoint/2010/main" val="813172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ES"/>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70CC4565-D2D7-4167-A953-86A16F8AABA3}" type="slidenum">
              <a:rPr lang="en-US" altLang="en-US"/>
              <a:pPr/>
              <a:t>‹#›</a:t>
            </a:fld>
            <a:endParaRPr lang="en-US" altLang="en-US"/>
          </a:p>
        </p:txBody>
      </p:sp>
    </p:spTree>
    <p:extLst>
      <p:ext uri="{BB962C8B-B14F-4D97-AF65-F5344CB8AC3E}">
        <p14:creationId xmlns:p14="http://schemas.microsoft.com/office/powerpoint/2010/main" val="2288690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664" y="1318962"/>
            <a:ext cx="9874704" cy="28086217"/>
          </a:xfrm>
        </p:spPr>
        <p:txBody>
          <a:bodyPr vert="eaVert"/>
          <a:lstStyle/>
          <a:p>
            <a:r>
              <a:rPr lang="en-US"/>
              <a:t>Click to edit Master title style</a:t>
            </a:r>
            <a:endParaRPr lang="es-ES"/>
          </a:p>
        </p:txBody>
      </p:sp>
      <p:sp>
        <p:nvSpPr>
          <p:cNvPr id="3" name="Vertical Text Placeholder 2"/>
          <p:cNvSpPr>
            <a:spLocks noGrp="1"/>
          </p:cNvSpPr>
          <p:nvPr>
            <p:ph type="body" orient="vert" idx="1"/>
          </p:nvPr>
        </p:nvSpPr>
        <p:spPr>
          <a:xfrm>
            <a:off x="2194833" y="1318962"/>
            <a:ext cx="29496203" cy="280862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9FAAE91-480B-4F22-821E-F4EB688ABD5C}" type="slidenum">
              <a:rPr lang="en-US" altLang="en-US"/>
              <a:pPr/>
              <a:t>‹#›</a:t>
            </a:fld>
            <a:endParaRPr lang="en-US" altLang="en-US"/>
          </a:p>
        </p:txBody>
      </p:sp>
    </p:spTree>
    <p:extLst>
      <p:ext uri="{BB962C8B-B14F-4D97-AF65-F5344CB8AC3E}">
        <p14:creationId xmlns:p14="http://schemas.microsoft.com/office/powerpoint/2010/main" val="3269290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ES"/>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405F0D0E-4F24-4557-8319-798CFEE01B96}" type="slidenum">
              <a:rPr lang="en-US" altLang="en-US"/>
              <a:pPr/>
              <a:t>‹#›</a:t>
            </a:fld>
            <a:endParaRPr lang="en-US" altLang="en-US"/>
          </a:p>
        </p:txBody>
      </p:sp>
    </p:spTree>
    <p:extLst>
      <p:ext uri="{BB962C8B-B14F-4D97-AF65-F5344CB8AC3E}">
        <p14:creationId xmlns:p14="http://schemas.microsoft.com/office/powerpoint/2010/main" val="2092284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020"/>
            <a:ext cx="37308064" cy="6537659"/>
          </a:xfrm>
        </p:spPr>
        <p:txBody>
          <a:bodyPr anchor="t"/>
          <a:lstStyle>
            <a:lvl1pPr algn="l">
              <a:defRPr sz="4000" b="1" cap="all"/>
            </a:lvl1pPr>
          </a:lstStyle>
          <a:p>
            <a:r>
              <a:rPr lang="en-US"/>
              <a:t>Click to edit Master title style</a:t>
            </a:r>
            <a:endParaRPr lang="es-ES"/>
          </a:p>
        </p:txBody>
      </p:sp>
      <p:sp>
        <p:nvSpPr>
          <p:cNvPr id="3" name="Text Placeholder 2"/>
          <p:cNvSpPr>
            <a:spLocks noGrp="1"/>
          </p:cNvSpPr>
          <p:nvPr>
            <p:ph type="body" idx="1"/>
          </p:nvPr>
        </p:nvSpPr>
        <p:spPr>
          <a:xfrm>
            <a:off x="3467101" y="13952120"/>
            <a:ext cx="37308064" cy="72009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C098929E-434A-4ECC-B143-B6F057C4E0BB}" type="slidenum">
              <a:rPr lang="en-US" altLang="en-US"/>
              <a:pPr/>
              <a:t>‹#›</a:t>
            </a:fld>
            <a:endParaRPr lang="en-US" altLang="en-US"/>
          </a:p>
        </p:txBody>
      </p:sp>
    </p:spTree>
    <p:extLst>
      <p:ext uri="{BB962C8B-B14F-4D97-AF65-F5344CB8AC3E}">
        <p14:creationId xmlns:p14="http://schemas.microsoft.com/office/powerpoint/2010/main" val="4212483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ES"/>
          </a:p>
        </p:txBody>
      </p:sp>
      <p:sp>
        <p:nvSpPr>
          <p:cNvPr id="3" name="Content Placeholder 2"/>
          <p:cNvSpPr>
            <a:spLocks noGrp="1"/>
          </p:cNvSpPr>
          <p:nvPr>
            <p:ph sz="half" idx="1"/>
          </p:nvPr>
        </p:nvSpPr>
        <p:spPr>
          <a:xfrm>
            <a:off x="2194833" y="7680660"/>
            <a:ext cx="19685453" cy="2172451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Content Placeholder 3"/>
          <p:cNvSpPr>
            <a:spLocks noGrp="1"/>
          </p:cNvSpPr>
          <p:nvPr>
            <p:ph sz="half" idx="2"/>
          </p:nvPr>
        </p:nvSpPr>
        <p:spPr>
          <a:xfrm>
            <a:off x="22010915" y="7680660"/>
            <a:ext cx="19685454" cy="2172451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CB71C65B-2CDD-42F1-ABD9-C35FD4D4207D}" type="slidenum">
              <a:rPr lang="en-US" altLang="en-US"/>
              <a:pPr/>
              <a:t>‹#›</a:t>
            </a:fld>
            <a:endParaRPr lang="en-US" altLang="en-US"/>
          </a:p>
        </p:txBody>
      </p:sp>
    </p:spTree>
    <p:extLst>
      <p:ext uri="{BB962C8B-B14F-4D97-AF65-F5344CB8AC3E}">
        <p14:creationId xmlns:p14="http://schemas.microsoft.com/office/powerpoint/2010/main" val="904119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s-ES"/>
          </a:p>
        </p:txBody>
      </p:sp>
      <p:sp>
        <p:nvSpPr>
          <p:cNvPr id="3" name="Text Placeholder 2"/>
          <p:cNvSpPr>
            <a:spLocks noGrp="1"/>
          </p:cNvSpPr>
          <p:nvPr>
            <p:ph type="body" idx="1"/>
          </p:nvPr>
        </p:nvSpPr>
        <p:spPr>
          <a:xfrm>
            <a:off x="2194833" y="7367839"/>
            <a:ext cx="19392900" cy="307106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4833" y="10438899"/>
            <a:ext cx="19392900" cy="189662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5" name="Text Placeholder 4"/>
          <p:cNvSpPr>
            <a:spLocks noGrp="1"/>
          </p:cNvSpPr>
          <p:nvPr>
            <p:ph type="body" sz="quarter" idx="3"/>
          </p:nvPr>
        </p:nvSpPr>
        <p:spPr>
          <a:xfrm>
            <a:off x="22296664" y="7367839"/>
            <a:ext cx="19399704" cy="307106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664" y="10438899"/>
            <a:ext cx="19399704" cy="189662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5FA5FF4-1A09-436B-BCA0-5170E2F4985C}" type="slidenum">
              <a:rPr lang="en-US" altLang="en-US"/>
              <a:pPr/>
              <a:t>‹#›</a:t>
            </a:fld>
            <a:endParaRPr lang="en-US" altLang="en-US"/>
          </a:p>
        </p:txBody>
      </p:sp>
    </p:spTree>
    <p:extLst>
      <p:ext uri="{BB962C8B-B14F-4D97-AF65-F5344CB8AC3E}">
        <p14:creationId xmlns:p14="http://schemas.microsoft.com/office/powerpoint/2010/main" val="2931701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E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3EF506E1-5FD7-4BAA-8059-DFE953D53185}" type="slidenum">
              <a:rPr lang="en-US" altLang="en-US"/>
              <a:pPr/>
              <a:t>‹#›</a:t>
            </a:fld>
            <a:endParaRPr lang="en-US" altLang="en-US"/>
          </a:p>
        </p:txBody>
      </p:sp>
    </p:spTree>
    <p:extLst>
      <p:ext uri="{BB962C8B-B14F-4D97-AF65-F5344CB8AC3E}">
        <p14:creationId xmlns:p14="http://schemas.microsoft.com/office/powerpoint/2010/main" val="2287387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1EEAD539-E729-4235-A718-29DF59CEC867}" type="slidenum">
              <a:rPr lang="en-US" altLang="en-US"/>
              <a:pPr/>
              <a:t>‹#›</a:t>
            </a:fld>
            <a:endParaRPr lang="en-US" altLang="en-US"/>
          </a:p>
        </p:txBody>
      </p:sp>
    </p:spTree>
    <p:extLst>
      <p:ext uri="{BB962C8B-B14F-4D97-AF65-F5344CB8AC3E}">
        <p14:creationId xmlns:p14="http://schemas.microsoft.com/office/powerpoint/2010/main" val="1645992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833" y="1309939"/>
            <a:ext cx="14439900" cy="5578140"/>
          </a:xfrm>
        </p:spPr>
        <p:txBody>
          <a:bodyPr anchor="b"/>
          <a:lstStyle>
            <a:lvl1pPr algn="l">
              <a:defRPr sz="2000" b="1"/>
            </a:lvl1pPr>
          </a:lstStyle>
          <a:p>
            <a:r>
              <a:rPr lang="en-US"/>
              <a:t>Click to edit Master title style</a:t>
            </a:r>
            <a:endParaRPr lang="es-ES"/>
          </a:p>
        </p:txBody>
      </p:sp>
      <p:sp>
        <p:nvSpPr>
          <p:cNvPr id="3" name="Content Placeholder 2"/>
          <p:cNvSpPr>
            <a:spLocks noGrp="1"/>
          </p:cNvSpPr>
          <p:nvPr>
            <p:ph idx="1"/>
          </p:nvPr>
        </p:nvSpPr>
        <p:spPr>
          <a:xfrm>
            <a:off x="17159968" y="1309939"/>
            <a:ext cx="24536400" cy="280952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4" name="Text Placeholder 3"/>
          <p:cNvSpPr>
            <a:spLocks noGrp="1"/>
          </p:cNvSpPr>
          <p:nvPr>
            <p:ph type="body" sz="half" idx="2"/>
          </p:nvPr>
        </p:nvSpPr>
        <p:spPr>
          <a:xfrm>
            <a:off x="2194833" y="6888079"/>
            <a:ext cx="14439900" cy="225171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DC06D216-E66C-45F2-9A73-F6260FF1ABED}" type="slidenum">
              <a:rPr lang="en-US" altLang="en-US"/>
              <a:pPr/>
              <a:t>‹#›</a:t>
            </a:fld>
            <a:endParaRPr lang="en-US" altLang="en-US"/>
          </a:p>
        </p:txBody>
      </p:sp>
    </p:spTree>
    <p:extLst>
      <p:ext uri="{BB962C8B-B14F-4D97-AF65-F5344CB8AC3E}">
        <p14:creationId xmlns:p14="http://schemas.microsoft.com/office/powerpoint/2010/main" val="876836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436" y="23043482"/>
            <a:ext cx="26335264" cy="2719137"/>
          </a:xfrm>
        </p:spPr>
        <p:txBody>
          <a:bodyPr anchor="b"/>
          <a:lstStyle>
            <a:lvl1pPr algn="l">
              <a:defRPr sz="2000" b="1"/>
            </a:lvl1pPr>
          </a:lstStyle>
          <a:p>
            <a:r>
              <a:rPr lang="en-US"/>
              <a:t>Click to edit Master title style</a:t>
            </a:r>
            <a:endParaRPr lang="es-ES"/>
          </a:p>
        </p:txBody>
      </p:sp>
      <p:sp>
        <p:nvSpPr>
          <p:cNvPr id="3" name="Picture Placeholder 2"/>
          <p:cNvSpPr>
            <a:spLocks noGrp="1"/>
          </p:cNvSpPr>
          <p:nvPr>
            <p:ph type="pic" idx="1"/>
          </p:nvPr>
        </p:nvSpPr>
        <p:spPr>
          <a:xfrm>
            <a:off x="8602436" y="2941721"/>
            <a:ext cx="26335264" cy="1975134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ES" noProof="0"/>
          </a:p>
        </p:txBody>
      </p:sp>
      <p:sp>
        <p:nvSpPr>
          <p:cNvPr id="4" name="Text Placeholder 3"/>
          <p:cNvSpPr>
            <a:spLocks noGrp="1"/>
          </p:cNvSpPr>
          <p:nvPr>
            <p:ph type="body" sz="half" idx="2"/>
          </p:nvPr>
        </p:nvSpPr>
        <p:spPr>
          <a:xfrm>
            <a:off x="8602436" y="25762619"/>
            <a:ext cx="26335264" cy="386364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BB44DE1D-7896-4AA3-B243-7A9D0EBC5B73}" type="slidenum">
              <a:rPr lang="en-US" altLang="en-US"/>
              <a:pPr/>
              <a:t>‹#›</a:t>
            </a:fld>
            <a:endParaRPr lang="en-US" altLang="en-US"/>
          </a:p>
        </p:txBody>
      </p:sp>
    </p:spTree>
    <p:extLst>
      <p:ext uri="{BB962C8B-B14F-4D97-AF65-F5344CB8AC3E}">
        <p14:creationId xmlns:p14="http://schemas.microsoft.com/office/powerpoint/2010/main" val="413886923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4833" y="1318962"/>
            <a:ext cx="39501536"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91161" tIns="245580" rIns="491161" bIns="245580"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2194833" y="7680660"/>
            <a:ext cx="39501536" cy="21724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91161" tIns="245580" rIns="491161" bIns="24558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2194833" y="29976679"/>
            <a:ext cx="10240736" cy="2286000"/>
          </a:xfrm>
          <a:prstGeom prst="rect">
            <a:avLst/>
          </a:prstGeom>
          <a:noFill/>
          <a:ln w="9525">
            <a:noFill/>
            <a:miter lim="800000"/>
            <a:headEnd/>
            <a:tailEnd/>
          </a:ln>
          <a:effectLst/>
        </p:spPr>
        <p:txBody>
          <a:bodyPr vert="horz" wrap="square" lIns="491161" tIns="245580" rIns="491161" bIns="245580" numCol="1" anchor="t" anchorCtr="0" compatLnSpc="1">
            <a:prstTxWarp prst="textNoShape">
              <a:avLst/>
            </a:prstTxWarp>
          </a:bodyPr>
          <a:lstStyle>
            <a:lvl1pPr>
              <a:defRPr sz="7500">
                <a:latin typeface="Arial" charset="0"/>
                <a:ea typeface="+mn-ea"/>
                <a:cs typeface="Arial" charset="0"/>
              </a:defRPr>
            </a:lvl1pPr>
          </a:lstStyle>
          <a:p>
            <a:pPr>
              <a:defRPr/>
            </a:pPr>
            <a:endParaRPr lang="en-US"/>
          </a:p>
        </p:txBody>
      </p:sp>
      <p:sp>
        <p:nvSpPr>
          <p:cNvPr id="1029" name="Rectangle 5"/>
          <p:cNvSpPr>
            <a:spLocks noGrp="1" noChangeArrowheads="1"/>
          </p:cNvSpPr>
          <p:nvPr>
            <p:ph type="ftr" sz="quarter" idx="3"/>
          </p:nvPr>
        </p:nvSpPr>
        <p:spPr bwMode="auto">
          <a:xfrm>
            <a:off x="14996433" y="29976679"/>
            <a:ext cx="13898336" cy="2286000"/>
          </a:xfrm>
          <a:prstGeom prst="rect">
            <a:avLst/>
          </a:prstGeom>
          <a:noFill/>
          <a:ln w="9525">
            <a:noFill/>
            <a:miter lim="800000"/>
            <a:headEnd/>
            <a:tailEnd/>
          </a:ln>
          <a:effectLst/>
        </p:spPr>
        <p:txBody>
          <a:bodyPr vert="horz" wrap="square" lIns="491161" tIns="245580" rIns="491161" bIns="245580" numCol="1" anchor="t" anchorCtr="0" compatLnSpc="1">
            <a:prstTxWarp prst="textNoShape">
              <a:avLst/>
            </a:prstTxWarp>
          </a:bodyPr>
          <a:lstStyle>
            <a:lvl1pPr algn="ctr">
              <a:defRPr sz="7500">
                <a:latin typeface="Arial" charset="0"/>
                <a:ea typeface="+mn-ea"/>
                <a:cs typeface="Arial" charset="0"/>
              </a:defRPr>
            </a:lvl1pPr>
          </a:lstStyle>
          <a:p>
            <a:pPr>
              <a:defRPr/>
            </a:pPr>
            <a:endParaRPr lang="en-US"/>
          </a:p>
        </p:txBody>
      </p:sp>
      <p:sp>
        <p:nvSpPr>
          <p:cNvPr id="1030" name="Rectangle 6"/>
          <p:cNvSpPr>
            <a:spLocks noGrp="1" noChangeArrowheads="1"/>
          </p:cNvSpPr>
          <p:nvPr>
            <p:ph type="sldNum" sz="quarter" idx="4"/>
          </p:nvPr>
        </p:nvSpPr>
        <p:spPr bwMode="auto">
          <a:xfrm>
            <a:off x="31455633" y="29976679"/>
            <a:ext cx="10240736" cy="2286000"/>
          </a:xfrm>
          <a:prstGeom prst="rect">
            <a:avLst/>
          </a:prstGeom>
          <a:noFill/>
          <a:ln w="9525">
            <a:noFill/>
            <a:miter lim="800000"/>
            <a:headEnd/>
            <a:tailEnd/>
          </a:ln>
          <a:effectLst/>
        </p:spPr>
        <p:txBody>
          <a:bodyPr vert="horz" wrap="square" lIns="491161" tIns="245580" rIns="491161" bIns="245580" numCol="1" anchor="t" anchorCtr="0" compatLnSpc="1">
            <a:prstTxWarp prst="textNoShape">
              <a:avLst/>
            </a:prstTxWarp>
          </a:bodyPr>
          <a:lstStyle>
            <a:lvl1pPr algn="r">
              <a:defRPr sz="7500"/>
            </a:lvl1pPr>
          </a:lstStyle>
          <a:p>
            <a:fld id="{8C51BEA8-365C-4974-A90C-0E66D00B2FC2}"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defTabSz="4911725" rtl="0" eaLnBrk="0" fontAlgn="base" hangingPunct="0">
        <a:spcBef>
          <a:spcPct val="0"/>
        </a:spcBef>
        <a:spcAft>
          <a:spcPct val="0"/>
        </a:spcAft>
        <a:defRPr sz="23600">
          <a:solidFill>
            <a:schemeClr val="tx2"/>
          </a:solidFill>
          <a:latin typeface="+mj-lt"/>
          <a:ea typeface="Arial" charset="0"/>
          <a:cs typeface="+mj-cs"/>
        </a:defRPr>
      </a:lvl1pPr>
      <a:lvl2pPr algn="ctr" defTabSz="4911725" rtl="0" eaLnBrk="0" fontAlgn="base" hangingPunct="0">
        <a:spcBef>
          <a:spcPct val="0"/>
        </a:spcBef>
        <a:spcAft>
          <a:spcPct val="0"/>
        </a:spcAft>
        <a:defRPr sz="23600">
          <a:solidFill>
            <a:schemeClr val="tx2"/>
          </a:solidFill>
          <a:latin typeface="Arial" charset="0"/>
          <a:ea typeface="Arial" charset="0"/>
          <a:cs typeface="Arial" charset="0"/>
        </a:defRPr>
      </a:lvl2pPr>
      <a:lvl3pPr algn="ctr" defTabSz="4911725" rtl="0" eaLnBrk="0" fontAlgn="base" hangingPunct="0">
        <a:spcBef>
          <a:spcPct val="0"/>
        </a:spcBef>
        <a:spcAft>
          <a:spcPct val="0"/>
        </a:spcAft>
        <a:defRPr sz="23600">
          <a:solidFill>
            <a:schemeClr val="tx2"/>
          </a:solidFill>
          <a:latin typeface="Arial" charset="0"/>
          <a:ea typeface="Arial" charset="0"/>
          <a:cs typeface="Arial" charset="0"/>
        </a:defRPr>
      </a:lvl3pPr>
      <a:lvl4pPr algn="ctr" defTabSz="4911725" rtl="0" eaLnBrk="0" fontAlgn="base" hangingPunct="0">
        <a:spcBef>
          <a:spcPct val="0"/>
        </a:spcBef>
        <a:spcAft>
          <a:spcPct val="0"/>
        </a:spcAft>
        <a:defRPr sz="23600">
          <a:solidFill>
            <a:schemeClr val="tx2"/>
          </a:solidFill>
          <a:latin typeface="Arial" charset="0"/>
          <a:ea typeface="Arial" charset="0"/>
          <a:cs typeface="Arial" charset="0"/>
        </a:defRPr>
      </a:lvl4pPr>
      <a:lvl5pPr algn="ctr" defTabSz="4911725" rtl="0" eaLnBrk="0" fontAlgn="base" hangingPunct="0">
        <a:spcBef>
          <a:spcPct val="0"/>
        </a:spcBef>
        <a:spcAft>
          <a:spcPct val="0"/>
        </a:spcAft>
        <a:defRPr sz="23600">
          <a:solidFill>
            <a:schemeClr val="tx2"/>
          </a:solidFill>
          <a:latin typeface="Arial" charset="0"/>
          <a:ea typeface="Arial" charset="0"/>
          <a:cs typeface="Arial" charset="0"/>
        </a:defRPr>
      </a:lvl5pPr>
      <a:lvl6pPr marL="457200" algn="ctr" defTabSz="4911725" rtl="0" fontAlgn="base">
        <a:spcBef>
          <a:spcPct val="0"/>
        </a:spcBef>
        <a:spcAft>
          <a:spcPct val="0"/>
        </a:spcAft>
        <a:defRPr sz="23600">
          <a:solidFill>
            <a:schemeClr val="tx2"/>
          </a:solidFill>
          <a:latin typeface="Arial" charset="0"/>
          <a:cs typeface="Arial" charset="0"/>
        </a:defRPr>
      </a:lvl6pPr>
      <a:lvl7pPr marL="914400" algn="ctr" defTabSz="4911725" rtl="0" fontAlgn="base">
        <a:spcBef>
          <a:spcPct val="0"/>
        </a:spcBef>
        <a:spcAft>
          <a:spcPct val="0"/>
        </a:spcAft>
        <a:defRPr sz="23600">
          <a:solidFill>
            <a:schemeClr val="tx2"/>
          </a:solidFill>
          <a:latin typeface="Arial" charset="0"/>
          <a:cs typeface="Arial" charset="0"/>
        </a:defRPr>
      </a:lvl7pPr>
      <a:lvl8pPr marL="1371600" algn="ctr" defTabSz="4911725" rtl="0" fontAlgn="base">
        <a:spcBef>
          <a:spcPct val="0"/>
        </a:spcBef>
        <a:spcAft>
          <a:spcPct val="0"/>
        </a:spcAft>
        <a:defRPr sz="23600">
          <a:solidFill>
            <a:schemeClr val="tx2"/>
          </a:solidFill>
          <a:latin typeface="Arial" charset="0"/>
          <a:cs typeface="Arial" charset="0"/>
        </a:defRPr>
      </a:lvl8pPr>
      <a:lvl9pPr marL="1828800" algn="ctr" defTabSz="4911725" rtl="0" fontAlgn="base">
        <a:spcBef>
          <a:spcPct val="0"/>
        </a:spcBef>
        <a:spcAft>
          <a:spcPct val="0"/>
        </a:spcAft>
        <a:defRPr sz="23600">
          <a:solidFill>
            <a:schemeClr val="tx2"/>
          </a:solidFill>
          <a:latin typeface="Arial" charset="0"/>
          <a:cs typeface="Arial" charset="0"/>
        </a:defRPr>
      </a:lvl9pPr>
    </p:titleStyle>
    <p:bodyStyle>
      <a:lvl1pPr marL="1841500" indent="-1841500" algn="l" defTabSz="4911725" rtl="0" eaLnBrk="0" fontAlgn="base" hangingPunct="0">
        <a:spcBef>
          <a:spcPct val="20000"/>
        </a:spcBef>
        <a:spcAft>
          <a:spcPct val="0"/>
        </a:spcAft>
        <a:buChar char="•"/>
        <a:defRPr sz="17200">
          <a:solidFill>
            <a:schemeClr val="tx1"/>
          </a:solidFill>
          <a:latin typeface="+mn-lt"/>
          <a:ea typeface="Arial" charset="0"/>
          <a:cs typeface="+mn-cs"/>
        </a:defRPr>
      </a:lvl1pPr>
      <a:lvl2pPr marL="3990975" indent="-1535113" algn="l" defTabSz="4911725" rtl="0" eaLnBrk="0" fontAlgn="base" hangingPunct="0">
        <a:spcBef>
          <a:spcPct val="20000"/>
        </a:spcBef>
        <a:spcAft>
          <a:spcPct val="0"/>
        </a:spcAft>
        <a:buChar char="–"/>
        <a:defRPr sz="15000">
          <a:solidFill>
            <a:schemeClr val="tx1"/>
          </a:solidFill>
          <a:latin typeface="+mn-lt"/>
          <a:ea typeface="Arial" charset="0"/>
          <a:cs typeface="+mn-cs"/>
        </a:defRPr>
      </a:lvl2pPr>
      <a:lvl3pPr marL="6138863" indent="-1227138" algn="l" defTabSz="4911725" rtl="0" eaLnBrk="0" fontAlgn="base" hangingPunct="0">
        <a:spcBef>
          <a:spcPct val="20000"/>
        </a:spcBef>
        <a:spcAft>
          <a:spcPct val="0"/>
        </a:spcAft>
        <a:buChar char="•"/>
        <a:defRPr sz="12900">
          <a:solidFill>
            <a:schemeClr val="tx1"/>
          </a:solidFill>
          <a:latin typeface="+mn-lt"/>
          <a:ea typeface="Arial" charset="0"/>
          <a:cs typeface="+mn-cs"/>
        </a:defRPr>
      </a:lvl3pPr>
      <a:lvl4pPr marL="8594725" indent="-1227138" algn="l" defTabSz="4911725" rtl="0" eaLnBrk="0" fontAlgn="base" hangingPunct="0">
        <a:spcBef>
          <a:spcPct val="20000"/>
        </a:spcBef>
        <a:spcAft>
          <a:spcPct val="0"/>
        </a:spcAft>
        <a:buChar char="–"/>
        <a:defRPr sz="10700">
          <a:solidFill>
            <a:schemeClr val="tx1"/>
          </a:solidFill>
          <a:latin typeface="+mn-lt"/>
          <a:ea typeface="Arial" charset="0"/>
          <a:cs typeface="+mn-cs"/>
        </a:defRPr>
      </a:lvl4pPr>
      <a:lvl5pPr marL="11050588" indent="-1227138" algn="l" defTabSz="4911725" rtl="0" eaLnBrk="0" fontAlgn="base" hangingPunct="0">
        <a:spcBef>
          <a:spcPct val="20000"/>
        </a:spcBef>
        <a:spcAft>
          <a:spcPct val="0"/>
        </a:spcAft>
        <a:buChar char="»"/>
        <a:defRPr sz="10700">
          <a:solidFill>
            <a:schemeClr val="tx1"/>
          </a:solidFill>
          <a:latin typeface="+mn-lt"/>
          <a:ea typeface="Arial" charset="0"/>
          <a:cs typeface="+mn-cs"/>
        </a:defRPr>
      </a:lvl5pPr>
      <a:lvl6pPr marL="11507788" indent="-1227138" algn="l" defTabSz="4911725" rtl="0" fontAlgn="base">
        <a:spcBef>
          <a:spcPct val="20000"/>
        </a:spcBef>
        <a:spcAft>
          <a:spcPct val="0"/>
        </a:spcAft>
        <a:buChar char="»"/>
        <a:defRPr sz="10700">
          <a:solidFill>
            <a:schemeClr val="tx1"/>
          </a:solidFill>
          <a:latin typeface="+mn-lt"/>
          <a:cs typeface="+mn-cs"/>
        </a:defRPr>
      </a:lvl6pPr>
      <a:lvl7pPr marL="11964988" indent="-1227138" algn="l" defTabSz="4911725" rtl="0" fontAlgn="base">
        <a:spcBef>
          <a:spcPct val="20000"/>
        </a:spcBef>
        <a:spcAft>
          <a:spcPct val="0"/>
        </a:spcAft>
        <a:buChar char="»"/>
        <a:defRPr sz="10700">
          <a:solidFill>
            <a:schemeClr val="tx1"/>
          </a:solidFill>
          <a:latin typeface="+mn-lt"/>
          <a:cs typeface="+mn-cs"/>
        </a:defRPr>
      </a:lvl7pPr>
      <a:lvl8pPr marL="12422188" indent="-1227138" algn="l" defTabSz="4911725" rtl="0" fontAlgn="base">
        <a:spcBef>
          <a:spcPct val="20000"/>
        </a:spcBef>
        <a:spcAft>
          <a:spcPct val="0"/>
        </a:spcAft>
        <a:buChar char="»"/>
        <a:defRPr sz="10700">
          <a:solidFill>
            <a:schemeClr val="tx1"/>
          </a:solidFill>
          <a:latin typeface="+mn-lt"/>
          <a:cs typeface="+mn-cs"/>
        </a:defRPr>
      </a:lvl8pPr>
      <a:lvl9pPr marL="12879388" indent="-1227138" algn="l" defTabSz="4911725" rtl="0" fontAlgn="base">
        <a:spcBef>
          <a:spcPct val="20000"/>
        </a:spcBef>
        <a:spcAft>
          <a:spcPct val="0"/>
        </a:spcAft>
        <a:buChar char="»"/>
        <a:defRPr sz="107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1.xml"/><Relationship Id="rId5" Type="http://schemas.openxmlformats.org/officeDocument/2006/relationships/image" Target="../media/image1.png"/><Relationship Id="rId6" Type="http://schemas.microsoft.com/office/2007/relationships/hdphoto" Target="../media/hdphoto1.wdp"/><Relationship Id="rId7" Type="http://schemas.openxmlformats.org/officeDocument/2006/relationships/image" Target="../media/image2.png"/><Relationship Id="rId8" Type="http://schemas.openxmlformats.org/officeDocument/2006/relationships/hyperlink" Target="mailto:jpavlaci@go.olemiss.edu" TargetMode="External"/><Relationship Id="rId9" Type="http://schemas.openxmlformats.org/officeDocument/2006/relationships/image" Target="../media/image3.png"/><Relationship Id="rId1" Type="http://schemas.microsoft.com/office/2007/relationships/media" Target="../media/media1.tiff"/><Relationship Id="rId2" Type="http://schemas.openxmlformats.org/officeDocument/2006/relationships/video" Target="../media/media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Text Box 51"/>
          <p:cNvSpPr txBox="1">
            <a:spLocks noChangeArrowheads="1"/>
          </p:cNvSpPr>
          <p:nvPr/>
        </p:nvSpPr>
        <p:spPr bwMode="auto">
          <a:xfrm>
            <a:off x="515803" y="22122628"/>
            <a:ext cx="11325633" cy="11172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911725" eaLnBrk="0" hangingPunct="0">
              <a:tabLst>
                <a:tab pos="4514850" algn="l"/>
              </a:tabLst>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tabLst>
                <a:tab pos="4514850" algn="l"/>
              </a:tabLst>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tabLst>
                <a:tab pos="4514850" algn="l"/>
              </a:tabLst>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tabLst>
                <a:tab pos="4514850" algn="l"/>
              </a:tabLst>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tabLst>
                <a:tab pos="4514850" algn="l"/>
              </a:tabLst>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tabLst>
                <a:tab pos="4514850" algn="l"/>
              </a:tabLs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tabLst>
                <a:tab pos="4514850" algn="l"/>
              </a:tabLs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tabLst>
                <a:tab pos="4514850" algn="l"/>
              </a:tabLs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tabLst>
                <a:tab pos="4514850" algn="l"/>
              </a:tabLst>
              <a:defRPr sz="9700">
                <a:solidFill>
                  <a:schemeClr val="tx1"/>
                </a:solidFill>
                <a:latin typeface="Arial" panose="020B0604020202020204" pitchFamily="34" charset="0"/>
                <a:cs typeface="Arial" panose="020B0604020202020204" pitchFamily="34" charset="0"/>
              </a:defRPr>
            </a:lvl9pPr>
          </a:lstStyle>
          <a:p>
            <a:pPr marL="457200" indent="-457200" eaLnBrk="1" hangingPunct="1">
              <a:spcBef>
                <a:spcPct val="50000"/>
              </a:spcBef>
              <a:buFont typeface="Arial" charset="0"/>
              <a:buChar char="•"/>
              <a:tabLst/>
            </a:pPr>
            <a:r>
              <a:rPr lang="en-US" altLang="en-US" sz="3000" dirty="0" smtClean="0">
                <a:latin typeface="Times New Roman" panose="02020603050405020304" pitchFamily="18" charset="0"/>
                <a:cs typeface="Times New Roman" panose="02020603050405020304" pitchFamily="18" charset="0"/>
              </a:rPr>
              <a:t>Studies were recruited through online databases, such as PsychINFO and Google Scholar using the following search terms: </a:t>
            </a:r>
            <a:r>
              <a:rPr lang="en-US" altLang="en-US" sz="3000" i="1" dirty="0" smtClean="0">
                <a:latin typeface="Times New Roman" panose="02020603050405020304" pitchFamily="18" charset="0"/>
                <a:cs typeface="Times New Roman" panose="02020603050405020304" pitchFamily="18" charset="0"/>
              </a:rPr>
              <a:t>Posttraumatic Stress, PTS, Expressive Writing</a:t>
            </a:r>
            <a:r>
              <a:rPr lang="en-US" altLang="en-US" sz="3000" dirty="0" smtClean="0">
                <a:latin typeface="Times New Roman" panose="02020603050405020304" pitchFamily="18" charset="0"/>
                <a:cs typeface="Times New Roman" panose="02020603050405020304" pitchFamily="18" charset="0"/>
              </a:rPr>
              <a:t>, and </a:t>
            </a:r>
            <a:r>
              <a:rPr lang="en-US" altLang="en-US" sz="3000" i="1" dirty="0" smtClean="0">
                <a:latin typeface="Times New Roman" panose="02020603050405020304" pitchFamily="18" charset="0"/>
                <a:cs typeface="Times New Roman" panose="02020603050405020304" pitchFamily="18" charset="0"/>
              </a:rPr>
              <a:t>Emotional Disclosure</a:t>
            </a:r>
            <a:r>
              <a:rPr lang="en-US" altLang="en-US" sz="3000" dirty="0" smtClean="0">
                <a:latin typeface="Times New Roman" panose="02020603050405020304" pitchFamily="18" charset="0"/>
                <a:cs typeface="Times New Roman" panose="02020603050405020304" pitchFamily="18" charset="0"/>
              </a:rPr>
              <a:t>. </a:t>
            </a:r>
            <a:endParaRPr lang="en-US" altLang="en-US" sz="3000" dirty="0">
              <a:latin typeface="Times New Roman" panose="02020603050405020304" pitchFamily="18" charset="0"/>
              <a:cs typeface="Times New Roman" panose="02020603050405020304" pitchFamily="18" charset="0"/>
            </a:endParaRPr>
          </a:p>
          <a:p>
            <a:pPr marL="457200" indent="-457200" eaLnBrk="1" hangingPunct="1">
              <a:spcBef>
                <a:spcPct val="50000"/>
              </a:spcBef>
              <a:buFont typeface="Arial" charset="0"/>
              <a:buChar char="•"/>
              <a:tabLst/>
            </a:pPr>
            <a:r>
              <a:rPr lang="en-US" altLang="en-US" sz="3000" dirty="0" smtClean="0">
                <a:latin typeface="Times New Roman" panose="02020603050405020304" pitchFamily="18" charset="0"/>
                <a:cs typeface="Times New Roman" panose="02020603050405020304" pitchFamily="18" charset="0"/>
              </a:rPr>
              <a:t>Only participants assigned to the experimental condition were examined. </a:t>
            </a:r>
          </a:p>
          <a:p>
            <a:pPr marL="457200" indent="-457200" eaLnBrk="1" hangingPunct="1">
              <a:spcBef>
                <a:spcPct val="50000"/>
              </a:spcBef>
              <a:buFont typeface="Arial" charset="0"/>
              <a:buChar char="•"/>
              <a:tabLst/>
            </a:pPr>
            <a:r>
              <a:rPr lang="en-US" altLang="en-US" sz="3000" dirty="0" smtClean="0">
                <a:latin typeface="Times New Roman" panose="02020603050405020304" pitchFamily="18" charset="0"/>
                <a:cs typeface="Times New Roman" panose="02020603050405020304" pitchFamily="18" charset="0"/>
              </a:rPr>
              <a:t>The majority of the studies included an experimental vs. control group condition. However, only the experimental groups were considered to examine the magnitude of the change across such groups. </a:t>
            </a:r>
          </a:p>
          <a:p>
            <a:pPr marL="457200" indent="-457200" eaLnBrk="1" hangingPunct="1">
              <a:spcBef>
                <a:spcPct val="50000"/>
              </a:spcBef>
              <a:buFont typeface="Arial" charset="0"/>
              <a:buChar char="•"/>
              <a:tabLst/>
            </a:pPr>
            <a:r>
              <a:rPr lang="en-US" altLang="en-US" sz="3000" dirty="0" smtClean="0">
                <a:latin typeface="Times New Roman" panose="02020603050405020304" pitchFamily="18" charset="0"/>
                <a:cs typeface="Times New Roman" panose="02020603050405020304" pitchFamily="18" charset="0"/>
              </a:rPr>
              <a:t>Additionally, relationships across multiple time points were examined (i.e. did the symptoms resurface after a significant period of time). </a:t>
            </a:r>
          </a:p>
          <a:p>
            <a:pPr marL="457200" indent="-457200" eaLnBrk="1" hangingPunct="1">
              <a:spcBef>
                <a:spcPct val="50000"/>
              </a:spcBef>
              <a:buFont typeface="Arial" charset="0"/>
              <a:buChar char="•"/>
              <a:tabLst/>
            </a:pPr>
            <a:r>
              <a:rPr lang="en-US" altLang="en-US" sz="3000" dirty="0" smtClean="0">
                <a:latin typeface="Times New Roman" panose="02020603050405020304" pitchFamily="18" charset="0"/>
                <a:cs typeface="Times New Roman" panose="02020603050405020304" pitchFamily="18" charset="0"/>
              </a:rPr>
              <a:t>220 total citations were identified, and 144 effects were calculated for PTS. A complete list of excluded articles may be found at </a:t>
            </a:r>
            <a:r>
              <a:rPr lang="en-US" sz="3000" dirty="0">
                <a:latin typeface="Times New Roman" charset="0"/>
                <a:ea typeface="Times New Roman" charset="0"/>
                <a:cs typeface="Times New Roman" charset="0"/>
              </a:rPr>
              <a:t>https://</a:t>
            </a:r>
            <a:r>
              <a:rPr lang="en-US" sz="3000" dirty="0" smtClean="0">
                <a:latin typeface="Times New Roman" charset="0"/>
                <a:ea typeface="Times New Roman" charset="0"/>
                <a:cs typeface="Times New Roman" charset="0"/>
              </a:rPr>
              <a:t>osf.io/4mjqt, as well as justification for their exclusion. </a:t>
            </a:r>
          </a:p>
          <a:p>
            <a:pPr marL="457200" indent="-457200" eaLnBrk="1" hangingPunct="1">
              <a:spcBef>
                <a:spcPct val="50000"/>
              </a:spcBef>
              <a:buFont typeface="Arial" charset="0"/>
              <a:buChar char="•"/>
              <a:tabLst/>
            </a:pPr>
            <a:r>
              <a:rPr lang="en-US" sz="3000" dirty="0" smtClean="0">
                <a:latin typeface="Times New Roman" charset="0"/>
                <a:ea typeface="Times New Roman" charset="0"/>
                <a:cs typeface="Times New Roman" charset="0"/>
              </a:rPr>
              <a:t>Effect sizes were calculated using Cohen’s </a:t>
            </a:r>
            <a:r>
              <a:rPr lang="en-US" sz="3000" i="1" dirty="0" smtClean="0">
                <a:latin typeface="Times New Roman" charset="0"/>
                <a:ea typeface="Times New Roman" charset="0"/>
                <a:cs typeface="Times New Roman" charset="0"/>
              </a:rPr>
              <a:t>d </a:t>
            </a:r>
            <a:r>
              <a:rPr lang="en-US" sz="3000" dirty="0" smtClean="0">
                <a:latin typeface="Times New Roman" charset="0"/>
                <a:ea typeface="Times New Roman" charset="0"/>
                <a:cs typeface="Times New Roman" charset="0"/>
              </a:rPr>
              <a:t>in </a:t>
            </a:r>
            <a:r>
              <a:rPr lang="en-US" sz="3000" i="1" dirty="0" smtClean="0">
                <a:latin typeface="Times New Roman" charset="0"/>
                <a:ea typeface="Times New Roman" charset="0"/>
                <a:cs typeface="Times New Roman" charset="0"/>
              </a:rPr>
              <a:t>R. </a:t>
            </a:r>
            <a:r>
              <a:rPr lang="en-US" sz="3000" dirty="0" smtClean="0">
                <a:latin typeface="Times New Roman" charset="0"/>
                <a:ea typeface="Times New Roman" charset="0"/>
                <a:cs typeface="Times New Roman" charset="0"/>
              </a:rPr>
              <a:t>Additionally, both fixed and random effects models were calculated. Newer statistical techniques designed to control for publication bias were also conducted, such as </a:t>
            </a:r>
            <a:r>
              <a:rPr lang="en-US" sz="3000" i="1" dirty="0" smtClean="0">
                <a:latin typeface="Times New Roman" charset="0"/>
                <a:ea typeface="Times New Roman" charset="0"/>
                <a:cs typeface="Times New Roman" charset="0"/>
              </a:rPr>
              <a:t>p-</a:t>
            </a:r>
            <a:r>
              <a:rPr lang="en-US" sz="3000" dirty="0" smtClean="0">
                <a:latin typeface="Times New Roman" charset="0"/>
                <a:ea typeface="Times New Roman" charset="0"/>
                <a:cs typeface="Times New Roman" charset="0"/>
              </a:rPr>
              <a:t>curve, </a:t>
            </a:r>
            <a:r>
              <a:rPr lang="en-US" sz="3000" i="1" dirty="0" smtClean="0">
                <a:latin typeface="Times New Roman" charset="0"/>
                <a:ea typeface="Times New Roman" charset="0"/>
                <a:cs typeface="Times New Roman" charset="0"/>
              </a:rPr>
              <a:t>p</a:t>
            </a:r>
            <a:r>
              <a:rPr lang="en-US" sz="3000" dirty="0" smtClean="0">
                <a:latin typeface="Times New Roman" charset="0"/>
                <a:ea typeface="Times New Roman" charset="0"/>
                <a:cs typeface="Times New Roman" charset="0"/>
              </a:rPr>
              <a:t>-uniform, PET-PEESE, Selection Models, and Trim and Fill. Finally, power and homogeneity were calculated. </a:t>
            </a:r>
            <a:endParaRPr lang="en-US" sz="3000" dirty="0">
              <a:latin typeface="Times New Roman" charset="0"/>
              <a:ea typeface="Times New Roman" charset="0"/>
              <a:cs typeface="Times New Roman" charset="0"/>
            </a:endParaRPr>
          </a:p>
          <a:p>
            <a:pPr eaLnBrk="1" hangingPunct="1">
              <a:spcBef>
                <a:spcPct val="50000"/>
              </a:spcBef>
              <a:tabLst/>
            </a:pPr>
            <a:endParaRPr lang="en-US" altLang="en-US" sz="3000" dirty="0">
              <a:latin typeface="Times New Roman" panose="02020603050405020304" pitchFamily="18" charset="0"/>
              <a:cs typeface="Times New Roman" panose="02020603050405020304" pitchFamily="18" charset="0"/>
            </a:endParaRPr>
          </a:p>
        </p:txBody>
      </p:sp>
      <p:sp>
        <p:nvSpPr>
          <p:cNvPr id="2053" name="Text Box 10"/>
          <p:cNvSpPr txBox="1">
            <a:spLocks noChangeArrowheads="1"/>
          </p:cNvSpPr>
          <p:nvPr/>
        </p:nvSpPr>
        <p:spPr bwMode="auto">
          <a:xfrm>
            <a:off x="-2057400" y="1219200"/>
            <a:ext cx="4823460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911725" eaLnBrk="0" hangingPunct="0">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pPr>
            <a:r>
              <a:rPr lang="en-US" altLang="en-US"/>
              <a:t>[Title]</a:t>
            </a:r>
          </a:p>
        </p:txBody>
      </p:sp>
      <p:sp>
        <p:nvSpPr>
          <p:cNvPr id="2054" name="Text Box 13"/>
          <p:cNvSpPr txBox="1">
            <a:spLocks noChangeArrowheads="1"/>
          </p:cNvSpPr>
          <p:nvPr/>
        </p:nvSpPr>
        <p:spPr bwMode="auto">
          <a:xfrm>
            <a:off x="-2057400" y="1219200"/>
            <a:ext cx="4823460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911725" eaLnBrk="0" hangingPunct="0">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pPr>
            <a:r>
              <a:rPr lang="en-US" altLang="en-US"/>
              <a:t>[Title]</a:t>
            </a:r>
          </a:p>
        </p:txBody>
      </p:sp>
      <p:sp>
        <p:nvSpPr>
          <p:cNvPr id="2055" name="Text Box 14"/>
          <p:cNvSpPr txBox="1">
            <a:spLocks noChangeArrowheads="1"/>
          </p:cNvSpPr>
          <p:nvPr/>
        </p:nvSpPr>
        <p:spPr bwMode="auto">
          <a:xfrm>
            <a:off x="8077200" y="3773745"/>
            <a:ext cx="27709617"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911725" eaLnBrk="0" hangingPunct="0">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9pPr>
          </a:lstStyle>
          <a:p>
            <a:pPr algn="ctr">
              <a:spcBef>
                <a:spcPct val="50000"/>
              </a:spcBef>
            </a:pPr>
            <a:r>
              <a:rPr lang="en-US" altLang="en-US" sz="5600" dirty="0" smtClean="0">
                <a:solidFill>
                  <a:schemeClr val="accent2">
                    <a:lumMod val="50000"/>
                  </a:schemeClr>
                </a:solidFill>
                <a:latin typeface="Calibri" panose="020F0502020204030204" pitchFamily="34" charset="0"/>
              </a:rPr>
              <a:t>Jeffrey </a:t>
            </a:r>
            <a:r>
              <a:rPr lang="en-US" altLang="en-US" sz="5600" dirty="0">
                <a:solidFill>
                  <a:schemeClr val="accent2">
                    <a:lumMod val="50000"/>
                  </a:schemeClr>
                </a:solidFill>
                <a:latin typeface="Calibri" panose="020F0502020204030204" pitchFamily="34" charset="0"/>
              </a:rPr>
              <a:t>Pavlacic, BS, Erin Buchanan, PhD, &amp; Stefan E. Schulenberg, PhD</a:t>
            </a:r>
          </a:p>
        </p:txBody>
      </p:sp>
      <p:sp>
        <p:nvSpPr>
          <p:cNvPr id="2057" name="Text Box 42"/>
          <p:cNvSpPr txBox="1">
            <a:spLocks noChangeArrowheads="1"/>
          </p:cNvSpPr>
          <p:nvPr/>
        </p:nvSpPr>
        <p:spPr bwMode="auto">
          <a:xfrm>
            <a:off x="8528312" y="363539"/>
            <a:ext cx="26834576" cy="2554545"/>
          </a:xfrm>
          <a:prstGeom prst="rect">
            <a:avLst/>
          </a:prstGeom>
          <a:solidFill>
            <a:schemeClr val="accent6">
              <a:lumMod val="75000"/>
            </a:schemeClr>
          </a:solidFill>
          <a:ln>
            <a:noFill/>
          </a:ln>
        </p:spPr>
        <p:txBody>
          <a:bodyPr wrap="square">
            <a:spAutoFit/>
          </a:bodyPr>
          <a:lstStyle>
            <a:lvl1pPr defTabSz="4911725" eaLnBrk="0" hangingPunct="0">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9pPr>
          </a:lstStyle>
          <a:p>
            <a:pPr algn="ctr"/>
            <a:r>
              <a:rPr lang="en-US" sz="8000" b="1" dirty="0" smtClean="0">
                <a:solidFill>
                  <a:schemeClr val="bg1"/>
                </a:solidFill>
              </a:rPr>
              <a:t>A Meta Analysis of Expressive Writing on Posttraumatic Stress</a:t>
            </a:r>
            <a:endParaRPr lang="en-US" sz="8000" dirty="0">
              <a:solidFill>
                <a:schemeClr val="bg1"/>
              </a:solidFill>
            </a:endParaRPr>
          </a:p>
        </p:txBody>
      </p:sp>
      <p:sp>
        <p:nvSpPr>
          <p:cNvPr id="2058" name="Text Box 44"/>
          <p:cNvSpPr txBox="1">
            <a:spLocks noChangeArrowheads="1"/>
          </p:cNvSpPr>
          <p:nvPr/>
        </p:nvSpPr>
        <p:spPr bwMode="auto">
          <a:xfrm>
            <a:off x="483145" y="20641174"/>
            <a:ext cx="11325634" cy="1311275"/>
          </a:xfrm>
          <a:prstGeom prst="rect">
            <a:avLst/>
          </a:prstGeom>
          <a:solidFill>
            <a:schemeClr val="accent6">
              <a:lumMod val="75000"/>
            </a:schemeClr>
          </a:solidFill>
          <a:ln>
            <a:noFill/>
          </a:ln>
        </p:spPr>
        <p:txBody>
          <a:bodyPr wrap="square">
            <a:spAutoFit/>
          </a:bodyPr>
          <a:lstStyle>
            <a:lvl1pPr defTabSz="4911725" eaLnBrk="0" hangingPunct="0">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pPr>
            <a:r>
              <a:rPr lang="en-US" altLang="en-US" sz="8000" b="1" dirty="0" smtClean="0">
                <a:solidFill>
                  <a:schemeClr val="bg1"/>
                </a:solidFill>
                <a:latin typeface="Calibri" panose="020F0502020204030204" pitchFamily="34" charset="0"/>
              </a:rPr>
              <a:t>METHOD </a:t>
            </a:r>
            <a:endParaRPr lang="en-US" altLang="en-US" sz="8000" b="1" dirty="0">
              <a:solidFill>
                <a:schemeClr val="bg1"/>
              </a:solidFill>
              <a:latin typeface="Calibri" panose="020F0502020204030204" pitchFamily="34" charset="0"/>
            </a:endParaRPr>
          </a:p>
        </p:txBody>
      </p:sp>
      <p:sp>
        <p:nvSpPr>
          <p:cNvPr id="2060" name="Text Box 46"/>
          <p:cNvSpPr txBox="1">
            <a:spLocks noChangeArrowheads="1"/>
          </p:cNvSpPr>
          <p:nvPr/>
        </p:nvSpPr>
        <p:spPr bwMode="auto">
          <a:xfrm>
            <a:off x="32242331" y="5726618"/>
            <a:ext cx="10591800" cy="1311275"/>
          </a:xfrm>
          <a:prstGeom prst="rect">
            <a:avLst/>
          </a:prstGeom>
          <a:solidFill>
            <a:schemeClr val="accent6">
              <a:lumMod val="75000"/>
            </a:schemeClr>
          </a:solidFill>
          <a:ln>
            <a:noFill/>
          </a:ln>
        </p:spPr>
        <p:txBody>
          <a:bodyPr wrap="square">
            <a:spAutoFit/>
          </a:bodyPr>
          <a:lstStyle>
            <a:lvl1pPr defTabSz="4911725" eaLnBrk="0" hangingPunct="0">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pPr>
            <a:r>
              <a:rPr lang="en-US" altLang="en-US" sz="8000" b="1">
                <a:solidFill>
                  <a:schemeClr val="bg1"/>
                </a:solidFill>
                <a:latin typeface="Calibri" panose="020F0502020204030204" pitchFamily="34" charset="0"/>
              </a:rPr>
              <a:t>DISCUSSION</a:t>
            </a:r>
          </a:p>
        </p:txBody>
      </p:sp>
      <p:sp>
        <p:nvSpPr>
          <p:cNvPr id="2061" name="Text Box 47"/>
          <p:cNvSpPr txBox="1">
            <a:spLocks noChangeArrowheads="1"/>
          </p:cNvSpPr>
          <p:nvPr/>
        </p:nvSpPr>
        <p:spPr bwMode="auto">
          <a:xfrm>
            <a:off x="582314" y="5713918"/>
            <a:ext cx="11325634" cy="1311275"/>
          </a:xfrm>
          <a:prstGeom prst="rect">
            <a:avLst/>
          </a:prstGeom>
          <a:solidFill>
            <a:schemeClr val="accent6">
              <a:lumMod val="75000"/>
            </a:schemeClr>
          </a:solidFill>
          <a:ln>
            <a:noFill/>
          </a:ln>
        </p:spPr>
        <p:txBody>
          <a:bodyPr wrap="square">
            <a:spAutoFit/>
          </a:bodyPr>
          <a:lstStyle>
            <a:lvl1pPr defTabSz="4911725" eaLnBrk="0" hangingPunct="0">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pPr>
            <a:r>
              <a:rPr lang="en-US" altLang="en-US" sz="8000" b="1" dirty="0">
                <a:solidFill>
                  <a:schemeClr val="bg1"/>
                </a:solidFill>
                <a:latin typeface="Calibri" panose="020F0502020204030204" pitchFamily="34" charset="0"/>
              </a:rPr>
              <a:t>INTRODUCTION</a:t>
            </a:r>
          </a:p>
        </p:txBody>
      </p:sp>
      <p:sp>
        <p:nvSpPr>
          <p:cNvPr id="2062" name="Text Box 48"/>
          <p:cNvSpPr txBox="1">
            <a:spLocks noChangeArrowheads="1"/>
          </p:cNvSpPr>
          <p:nvPr/>
        </p:nvSpPr>
        <p:spPr bwMode="auto">
          <a:xfrm>
            <a:off x="12039599" y="5713918"/>
            <a:ext cx="20040601" cy="1323975"/>
          </a:xfrm>
          <a:prstGeom prst="rect">
            <a:avLst/>
          </a:prstGeom>
          <a:solidFill>
            <a:schemeClr val="accent6">
              <a:lumMod val="75000"/>
            </a:schemeClr>
          </a:solidFill>
          <a:ln>
            <a:noFill/>
          </a:ln>
        </p:spPr>
        <p:txBody>
          <a:bodyPr wrap="square">
            <a:spAutoFit/>
          </a:bodyPr>
          <a:lstStyle>
            <a:lvl1pPr defTabSz="4911725" eaLnBrk="0" hangingPunct="0">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pPr>
            <a:r>
              <a:rPr lang="en-US" altLang="en-US" sz="8000" b="1" dirty="0">
                <a:solidFill>
                  <a:schemeClr val="bg1"/>
                </a:solidFill>
                <a:latin typeface="Calibri" panose="020F0502020204030204" pitchFamily="34" charset="0"/>
              </a:rPr>
              <a:t>RESULTS</a:t>
            </a:r>
          </a:p>
        </p:txBody>
      </p:sp>
      <p:sp>
        <p:nvSpPr>
          <p:cNvPr id="2066" name="Text Box 46"/>
          <p:cNvSpPr txBox="1">
            <a:spLocks noChangeArrowheads="1"/>
          </p:cNvSpPr>
          <p:nvPr/>
        </p:nvSpPr>
        <p:spPr bwMode="auto">
          <a:xfrm>
            <a:off x="32461199" y="24905490"/>
            <a:ext cx="10515599" cy="1311275"/>
          </a:xfrm>
          <a:prstGeom prst="rect">
            <a:avLst/>
          </a:prstGeom>
          <a:solidFill>
            <a:schemeClr val="accent6">
              <a:lumMod val="75000"/>
            </a:schemeClr>
          </a:solidFill>
          <a:ln>
            <a:noFill/>
          </a:ln>
        </p:spPr>
        <p:txBody>
          <a:bodyPr wrap="square">
            <a:spAutoFit/>
          </a:bodyPr>
          <a:lstStyle>
            <a:lvl1pPr defTabSz="4911725" eaLnBrk="0" hangingPunct="0">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defRPr sz="9700">
                <a:solidFill>
                  <a:schemeClr val="tx1"/>
                </a:solidFill>
                <a:latin typeface="Arial" panose="020B0604020202020204" pitchFamily="34" charset="0"/>
                <a:cs typeface="Arial" panose="020B0604020202020204" pitchFamily="34" charset="0"/>
              </a:defRPr>
            </a:lvl9pPr>
          </a:lstStyle>
          <a:p>
            <a:pPr algn="ctr" eaLnBrk="1" hangingPunct="1">
              <a:spcBef>
                <a:spcPct val="50000"/>
              </a:spcBef>
            </a:pPr>
            <a:r>
              <a:rPr lang="en-US" altLang="en-US" sz="8000" b="1" dirty="0">
                <a:solidFill>
                  <a:schemeClr val="bg1"/>
                </a:solidFill>
                <a:latin typeface="Calibri" panose="020F0502020204030204" pitchFamily="34" charset="0"/>
              </a:rPr>
              <a:t>REFERENCES</a:t>
            </a:r>
          </a:p>
        </p:txBody>
      </p:sp>
      <p:pic>
        <p:nvPicPr>
          <p:cNvPr id="29" name="Picture 28"/>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36109275" y="705717"/>
            <a:ext cx="6324599" cy="1493087"/>
          </a:xfrm>
          <a:prstGeom prst="rect">
            <a:avLst/>
          </a:prstGeom>
        </p:spPr>
      </p:pic>
      <p:pic>
        <p:nvPicPr>
          <p:cNvPr id="30" name="Picture 29"/>
          <p:cNvPicPr>
            <a:picLocks noChangeAspect="1"/>
          </p:cNvPicPr>
          <p:nvPr/>
        </p:nvPicPr>
        <p:blipFill>
          <a:blip r:embed="rId7">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295400" y="740562"/>
            <a:ext cx="6324600" cy="1532392"/>
          </a:xfrm>
          <a:prstGeom prst="rect">
            <a:avLst/>
          </a:prstGeom>
        </p:spPr>
      </p:pic>
      <p:sp>
        <p:nvSpPr>
          <p:cNvPr id="6" name="Rectangle 5"/>
          <p:cNvSpPr/>
          <p:nvPr/>
        </p:nvSpPr>
        <p:spPr>
          <a:xfrm>
            <a:off x="515803" y="6705600"/>
            <a:ext cx="11325634" cy="16282919"/>
          </a:xfrm>
          <a:prstGeom prst="rect">
            <a:avLst/>
          </a:prstGeom>
        </p:spPr>
        <p:txBody>
          <a:bodyPr wrap="square">
            <a:spAutoFit/>
          </a:bodyPr>
          <a:lstStyle/>
          <a:p>
            <a:pPr marL="457200" indent="-457200">
              <a:spcBef>
                <a:spcPts val="0"/>
              </a:spcBef>
              <a:spcAft>
                <a:spcPts val="0"/>
              </a:spcAft>
              <a:buFont typeface="Arial" charset="0"/>
              <a:buChar char="•"/>
            </a:pPr>
            <a:endParaRPr lang="en-US" sz="30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ct val="50000"/>
              </a:spcBef>
              <a:buFont typeface="Arial" charset="0"/>
              <a:buChar char="•"/>
            </a:pPr>
            <a:r>
              <a:rPr lang="en-US" sz="3000" dirty="0" smtClean="0">
                <a:latin typeface="Times New Roman" panose="02020603050405020304" pitchFamily="18" charset="0"/>
                <a:ea typeface="Calibri" panose="020F0502020204030204" pitchFamily="34" charset="0"/>
                <a:cs typeface="Times New Roman" panose="02020603050405020304" pitchFamily="18" charset="0"/>
              </a:rPr>
              <a:t>Posttraumatic </a:t>
            </a:r>
            <a:r>
              <a:rPr lang="en-US" sz="3000" dirty="0">
                <a:latin typeface="Times New Roman" panose="02020603050405020304" pitchFamily="18" charset="0"/>
                <a:ea typeface="Calibri" panose="020F0502020204030204" pitchFamily="34" charset="0"/>
                <a:cs typeface="Times New Roman" panose="02020603050405020304" pitchFamily="18" charset="0"/>
              </a:rPr>
              <a:t>Stress Disorder (PTSD) is characterized by re-experiencing thoughts </a:t>
            </a:r>
            <a:r>
              <a:rPr lang="en-US" sz="3000" dirty="0" smtClean="0">
                <a:latin typeface="Times New Roman" panose="02020603050405020304" pitchFamily="18" charset="0"/>
                <a:ea typeface="Calibri" panose="020F0502020204030204" pitchFamily="34" charset="0"/>
                <a:cs typeface="Times New Roman" panose="02020603050405020304" pitchFamily="18" charset="0"/>
              </a:rPr>
              <a:t>or events after </a:t>
            </a:r>
            <a:r>
              <a:rPr lang="en-US" sz="3000" dirty="0">
                <a:latin typeface="Times New Roman" panose="02020603050405020304" pitchFamily="18" charset="0"/>
                <a:ea typeface="Calibri" panose="020F0502020204030204" pitchFamily="34" charset="0"/>
                <a:cs typeface="Times New Roman" panose="02020603050405020304" pitchFamily="18" charset="0"/>
              </a:rPr>
              <a:t>a traumatic </a:t>
            </a:r>
            <a:r>
              <a:rPr lang="en-US" sz="3000" dirty="0" smtClean="0">
                <a:latin typeface="Times New Roman" panose="02020603050405020304" pitchFamily="18" charset="0"/>
                <a:ea typeface="Calibri" panose="020F0502020204030204" pitchFamily="34" charset="0"/>
                <a:cs typeface="Times New Roman" panose="02020603050405020304" pitchFamily="18" charset="0"/>
              </a:rPr>
              <a:t>event. </a:t>
            </a:r>
            <a:r>
              <a:rPr lang="en-US" sz="3000" dirty="0">
                <a:latin typeface="Times New Roman" panose="02020603050405020304" pitchFamily="18" charset="0"/>
                <a:ea typeface="Calibri" panose="020F0502020204030204" pitchFamily="34" charset="0"/>
                <a:cs typeface="Times New Roman" panose="02020603050405020304" pitchFamily="18" charset="0"/>
              </a:rPr>
              <a:t>This generates a context in which individuals are prone to maladaptive responding (e.g. avoidance) and affect-related deficiencies. </a:t>
            </a:r>
            <a:endParaRPr lang="en-US" sz="3000" dirty="0" smtClean="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ct val="50000"/>
              </a:spcBef>
              <a:buFont typeface="Arial" charset="0"/>
              <a:buChar char="•"/>
            </a:pPr>
            <a:r>
              <a:rPr lang="en-US" sz="3000" dirty="0">
                <a:latin typeface="Times New Roman" panose="02020603050405020304" pitchFamily="18" charset="0"/>
                <a:ea typeface="Calibri" panose="020F0502020204030204" pitchFamily="34" charset="0"/>
                <a:cs typeface="Times New Roman" panose="02020603050405020304" pitchFamily="18" charset="0"/>
              </a:rPr>
              <a:t>The subsets of symptoms that characterize DSM-IV PTSD criteria are as follows: re-experiencing, avoidance, negative alterations in cognition and mood, and arousal. </a:t>
            </a:r>
            <a:endParaRPr lang="en-US" sz="3000" dirty="0" smtClean="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ct val="50000"/>
              </a:spcBef>
              <a:buFont typeface="Arial" charset="0"/>
              <a:buChar char="•"/>
            </a:pPr>
            <a:r>
              <a:rPr lang="en-US" sz="3000" dirty="0">
                <a:latin typeface="Times New Roman" panose="02020603050405020304" pitchFamily="18" charset="0"/>
                <a:ea typeface="Calibri" panose="020F0502020204030204" pitchFamily="34" charset="0"/>
                <a:cs typeface="Times New Roman" panose="02020603050405020304" pitchFamily="18" charset="0"/>
              </a:rPr>
              <a:t>Emotional expression has been shown to be beneficial for enhancing physical and psychological outcomes, while repressing negative emotions can lead to impairments in physical and psychological health. </a:t>
            </a:r>
            <a:endParaRPr lang="en-US" sz="3000" dirty="0" smtClean="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ct val="50000"/>
              </a:spcBef>
              <a:buFont typeface="Arial" charset="0"/>
              <a:buChar char="•"/>
            </a:pPr>
            <a:r>
              <a:rPr lang="en-US" sz="3000" dirty="0">
                <a:latin typeface="Times New Roman" panose="02020603050405020304" pitchFamily="18" charset="0"/>
                <a:ea typeface="Calibri" panose="020F0502020204030204" pitchFamily="34" charset="0"/>
                <a:cs typeface="Times New Roman" panose="02020603050405020304" pitchFamily="18" charset="0"/>
              </a:rPr>
              <a:t>James Pennebaker found that expressive writing interventions are an effective form of emotional expression. </a:t>
            </a:r>
            <a:endParaRPr lang="en-US" sz="3000" dirty="0" smtClean="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ct val="50000"/>
              </a:spcBef>
              <a:buFont typeface="Arial" charset="0"/>
              <a:buChar char="•"/>
            </a:pPr>
            <a:r>
              <a:rPr lang="en-US" sz="3000" dirty="0">
                <a:latin typeface="Times New Roman" panose="02020603050405020304" pitchFamily="18" charset="0"/>
                <a:ea typeface="Calibri" panose="020F0502020204030204" pitchFamily="34" charset="0"/>
                <a:cs typeface="Times New Roman" panose="02020603050405020304" pitchFamily="18" charset="0"/>
              </a:rPr>
              <a:t>A majority of the studies conducted employing expressive writing as an intervention tend to neglect necessary considerations, such as power and meaningfulness of respective effect sizes. </a:t>
            </a:r>
            <a:endParaRPr lang="en-US" sz="3000" dirty="0" smtClean="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ct val="50000"/>
              </a:spcBef>
              <a:buFont typeface="Arial" charset="0"/>
              <a:buChar char="•"/>
            </a:pPr>
            <a:r>
              <a:rPr lang="en-US" sz="3000" dirty="0">
                <a:latin typeface="Times New Roman" panose="02020603050405020304" pitchFamily="18" charset="0"/>
                <a:ea typeface="Calibri" panose="020F0502020204030204" pitchFamily="34" charset="0"/>
                <a:cs typeface="Times New Roman" panose="02020603050405020304" pitchFamily="18" charset="0"/>
              </a:rPr>
              <a:t>N</a:t>
            </a:r>
            <a:r>
              <a:rPr lang="en-US" sz="3000" dirty="0" smtClean="0">
                <a:latin typeface="Times New Roman" panose="02020603050405020304" pitchFamily="18" charset="0"/>
                <a:ea typeface="Calibri" panose="020F0502020204030204" pitchFamily="34" charset="0"/>
                <a:cs typeface="Times New Roman" panose="02020603050405020304" pitchFamily="18" charset="0"/>
              </a:rPr>
              <a:t>o </a:t>
            </a:r>
            <a:r>
              <a:rPr lang="en-US" sz="3000" dirty="0">
                <a:latin typeface="Times New Roman" panose="02020603050405020304" pitchFamily="18" charset="0"/>
                <a:ea typeface="Calibri" panose="020F0502020204030204" pitchFamily="34" charset="0"/>
                <a:cs typeface="Times New Roman" panose="02020603050405020304" pitchFamily="18" charset="0"/>
              </a:rPr>
              <a:t>meta-analysis has examined the effectiveness of expressive writing focusing only on changes in experimental conditions. Additionally, this current meta-analysis sought to use random and fixed effects models to provide the reader with a comprehensive overview of the effects of expressive writing on posttraumatic </a:t>
            </a:r>
            <a:r>
              <a:rPr lang="en-US" sz="3000" dirty="0" smtClean="0">
                <a:latin typeface="Times New Roman" panose="02020603050405020304" pitchFamily="18" charset="0"/>
                <a:ea typeface="Calibri" panose="020F0502020204030204" pitchFamily="34" charset="0"/>
                <a:cs typeface="Times New Roman" panose="02020603050405020304" pitchFamily="18" charset="0"/>
              </a:rPr>
              <a:t>stress </a:t>
            </a:r>
            <a:r>
              <a:rPr lang="en-US" sz="3000" dirty="0" smtClean="0">
                <a:latin typeface="Times New Roman" panose="02020603050405020304" pitchFamily="18" charset="0"/>
                <a:ea typeface="Calibri" panose="020F0502020204030204" pitchFamily="34" charset="0"/>
                <a:cs typeface="Times New Roman" panose="02020603050405020304" pitchFamily="18" charset="0"/>
              </a:rPr>
              <a:t>(PTS) on </a:t>
            </a:r>
            <a:r>
              <a:rPr lang="en-US" sz="3000" dirty="0" smtClean="0">
                <a:latin typeface="Times New Roman" panose="02020603050405020304" pitchFamily="18" charset="0"/>
                <a:ea typeface="Calibri" panose="020F0502020204030204" pitchFamily="34" charset="0"/>
                <a:cs typeface="Times New Roman" panose="02020603050405020304" pitchFamily="18" charset="0"/>
              </a:rPr>
              <a:t>only the experimental group conditions. </a:t>
            </a:r>
            <a:endParaRPr lang="en-US" sz="30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ct val="50000"/>
              </a:spcBef>
              <a:buFont typeface="Arial" charset="0"/>
              <a:buChar char="•"/>
            </a:pPr>
            <a:endParaRPr lang="en-US" sz="30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ct val="50000"/>
              </a:spcBef>
              <a:buFont typeface="Arial" charset="0"/>
              <a:buChar char="•"/>
            </a:pPr>
            <a:endParaRPr lang="en-US" sz="30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ct val="50000"/>
              </a:spcBef>
              <a:buFont typeface="Arial" charset="0"/>
              <a:buChar char="•"/>
            </a:pPr>
            <a:endParaRPr lang="en-US" sz="30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eaLnBrk="1" hangingPunct="1">
              <a:spcBef>
                <a:spcPct val="50000"/>
              </a:spcBef>
              <a:buFont typeface="Arial" charset="0"/>
              <a:buChar char="•"/>
              <a:tabLst/>
            </a:pPr>
            <a:endParaRPr lang="en-US" altLang="en-US" sz="3000" dirty="0">
              <a:latin typeface="Times New Roman" panose="02020603050405020304" pitchFamily="18" charset="0"/>
              <a:cs typeface="Times New Roman" panose="02020603050405020304" pitchFamily="18" charset="0"/>
            </a:endParaRPr>
          </a:p>
          <a:p>
            <a:pPr marL="457200" indent="-457200">
              <a:spcBef>
                <a:spcPts val="0"/>
              </a:spcBef>
              <a:spcAft>
                <a:spcPts val="0"/>
              </a:spcAft>
              <a:buFont typeface="Arial" charset="0"/>
              <a:buChar char="•"/>
            </a:pPr>
            <a:endParaRPr lang="en-US" sz="3000" dirty="0" smtClean="0">
              <a:latin typeface="Times New Roman" panose="02020603050405020304" pitchFamily="18" charset="0"/>
              <a:ea typeface="Calibri" panose="020F0502020204030204" pitchFamily="34" charset="0"/>
              <a:cs typeface="Times New Roman" panose="02020603050405020304" pitchFamily="18" charset="0"/>
            </a:endParaRPr>
          </a:p>
          <a:p>
            <a:pPr marL="457200" indent="-457200">
              <a:spcBef>
                <a:spcPts val="0"/>
              </a:spcBef>
              <a:spcAft>
                <a:spcPts val="0"/>
              </a:spcAft>
              <a:buFont typeface="Arial" charset="0"/>
              <a:buChar char="•"/>
            </a:pPr>
            <a:endParaRPr lang="en-US" sz="3000" dirty="0" smtClean="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Bef>
                <a:spcPts val="0"/>
              </a:spcBef>
              <a:spcAft>
                <a:spcPts val="0"/>
              </a:spcAft>
            </a:pPr>
            <a:endParaRPr lang="en-US" sz="30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59" name="Text Box 23"/>
          <p:cNvSpPr txBox="1">
            <a:spLocks noChangeArrowheads="1"/>
          </p:cNvSpPr>
          <p:nvPr/>
        </p:nvSpPr>
        <p:spPr bwMode="auto">
          <a:xfrm>
            <a:off x="32461199" y="26388869"/>
            <a:ext cx="10651022"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911725" eaLnBrk="0" hangingPunct="0">
              <a:tabLst>
                <a:tab pos="3771900" algn="l"/>
              </a:tabLst>
              <a:defRPr sz="9700">
                <a:solidFill>
                  <a:schemeClr val="tx1"/>
                </a:solidFill>
                <a:latin typeface="Arial" panose="020B0604020202020204" pitchFamily="34" charset="0"/>
                <a:cs typeface="Arial" panose="020B0604020202020204" pitchFamily="34" charset="0"/>
              </a:defRPr>
            </a:lvl1pPr>
            <a:lvl2pPr marL="742950" indent="-285750" defTabSz="4911725" eaLnBrk="0" hangingPunct="0">
              <a:tabLst>
                <a:tab pos="3771900" algn="l"/>
              </a:tabLst>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tabLst>
                <a:tab pos="3771900" algn="l"/>
              </a:tabLst>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tabLst>
                <a:tab pos="3771900" algn="l"/>
              </a:tabLst>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tabLst>
                <a:tab pos="3771900" algn="l"/>
              </a:tabLst>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tabLst>
                <a:tab pos="3771900" algn="l"/>
              </a:tabLs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tabLst>
                <a:tab pos="3771900" algn="l"/>
              </a:tabLs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tabLst>
                <a:tab pos="3771900" algn="l"/>
              </a:tabLs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tabLst>
                <a:tab pos="3771900" algn="l"/>
              </a:tabLst>
              <a:defRPr sz="9700">
                <a:solidFill>
                  <a:schemeClr val="tx1"/>
                </a:solidFill>
                <a:latin typeface="Arial" panose="020B0604020202020204" pitchFamily="34" charset="0"/>
                <a:cs typeface="Arial" panose="020B0604020202020204" pitchFamily="34" charset="0"/>
              </a:defRPr>
            </a:lvl9pPr>
          </a:lstStyle>
          <a:p>
            <a:pPr eaLnBrk="1" hangingPunct="1">
              <a:spcBef>
                <a:spcPct val="50000"/>
              </a:spcBef>
            </a:pPr>
            <a:r>
              <a:rPr lang="en-US" sz="3000" dirty="0">
                <a:latin typeface="Times New Roman" panose="02020603050405020304" pitchFamily="18" charset="0"/>
                <a:cs typeface="Times New Roman" panose="02020603050405020304" pitchFamily="18" charset="0"/>
              </a:rPr>
              <a:t>For a complete list of references, </a:t>
            </a:r>
            <a:r>
              <a:rPr lang="en-US" sz="3000" dirty="0" smtClean="0">
                <a:latin typeface="Times New Roman" panose="02020603050405020304" pitchFamily="18" charset="0"/>
                <a:cs typeface="Times New Roman" panose="02020603050405020304" pitchFamily="18" charset="0"/>
              </a:rPr>
              <a:t>as well as a pre-print of the manuscript submitted for publication, please contact Jeffrey Pavlacic at </a:t>
            </a:r>
            <a:r>
              <a:rPr lang="en-US" sz="3000" dirty="0" smtClean="0">
                <a:latin typeface="Times New Roman" panose="02020603050405020304" pitchFamily="18" charset="0"/>
                <a:cs typeface="Times New Roman" panose="02020603050405020304" pitchFamily="18" charset="0"/>
                <a:hlinkClick r:id="rId8"/>
              </a:rPr>
              <a:t>jpavlaci@go.olemiss.edu</a:t>
            </a:r>
            <a:r>
              <a:rPr lang="en-US" sz="3000" dirty="0" smtClean="0">
                <a:latin typeface="Times New Roman" panose="02020603050405020304" pitchFamily="18" charset="0"/>
                <a:cs typeface="Times New Roman" panose="02020603050405020304" pitchFamily="18" charset="0"/>
              </a:rPr>
              <a:t>. </a:t>
            </a:r>
            <a:endParaRPr lang="en-US" altLang="en-US" sz="3000" dirty="0">
              <a:latin typeface="Times New Roman" panose="02020603050405020304" pitchFamily="18" charset="0"/>
              <a:cs typeface="Times New Roman" panose="02020603050405020304" pitchFamily="18" charset="0"/>
            </a:endParaRPr>
          </a:p>
        </p:txBody>
      </p:sp>
      <p:sp>
        <p:nvSpPr>
          <p:cNvPr id="61" name="Text Box 51"/>
          <p:cNvSpPr txBox="1">
            <a:spLocks noChangeArrowheads="1"/>
          </p:cNvSpPr>
          <p:nvPr/>
        </p:nvSpPr>
        <p:spPr bwMode="auto">
          <a:xfrm>
            <a:off x="30937200" y="7274443"/>
            <a:ext cx="3810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911725" eaLnBrk="0" hangingPunct="0">
              <a:tabLst>
                <a:tab pos="6858000" algn="l"/>
                <a:tab pos="7543800" algn="l"/>
              </a:tabLst>
              <a:defRPr sz="9700">
                <a:solidFill>
                  <a:schemeClr val="tx1"/>
                </a:solidFill>
                <a:latin typeface="Arial" panose="020B0604020202020204" pitchFamily="34" charset="0"/>
                <a:cs typeface="Arial" panose="020B0604020202020204" pitchFamily="34" charset="0"/>
              </a:defRPr>
            </a:lvl1pPr>
            <a:lvl2pPr defTabSz="4911725" eaLnBrk="0" hangingPunct="0">
              <a:tabLst>
                <a:tab pos="6858000" algn="l"/>
                <a:tab pos="7543800" algn="l"/>
              </a:tabLst>
              <a:defRPr sz="9700">
                <a:solidFill>
                  <a:schemeClr val="tx1"/>
                </a:solidFill>
                <a:latin typeface="Arial" panose="020B0604020202020204" pitchFamily="34" charset="0"/>
                <a:cs typeface="Arial" panose="020B0604020202020204" pitchFamily="34" charset="0"/>
              </a:defRPr>
            </a:lvl2pPr>
            <a:lvl3pPr marL="1143000" indent="-228600" defTabSz="4911725" eaLnBrk="0" hangingPunct="0">
              <a:tabLst>
                <a:tab pos="6858000" algn="l"/>
                <a:tab pos="7543800" algn="l"/>
              </a:tabLst>
              <a:defRPr sz="9700">
                <a:solidFill>
                  <a:schemeClr val="tx1"/>
                </a:solidFill>
                <a:latin typeface="Arial" panose="020B0604020202020204" pitchFamily="34" charset="0"/>
                <a:cs typeface="Arial" panose="020B0604020202020204" pitchFamily="34" charset="0"/>
              </a:defRPr>
            </a:lvl3pPr>
            <a:lvl4pPr marL="1600200" indent="-228600" defTabSz="4911725" eaLnBrk="0" hangingPunct="0">
              <a:tabLst>
                <a:tab pos="6858000" algn="l"/>
                <a:tab pos="7543800" algn="l"/>
              </a:tabLst>
              <a:defRPr sz="9700">
                <a:solidFill>
                  <a:schemeClr val="tx1"/>
                </a:solidFill>
                <a:latin typeface="Arial" panose="020B0604020202020204" pitchFamily="34" charset="0"/>
                <a:cs typeface="Arial" panose="020B0604020202020204" pitchFamily="34" charset="0"/>
              </a:defRPr>
            </a:lvl4pPr>
            <a:lvl5pPr marL="2057400" indent="-228600" defTabSz="4911725" eaLnBrk="0" hangingPunct="0">
              <a:tabLst>
                <a:tab pos="6858000" algn="l"/>
                <a:tab pos="7543800" algn="l"/>
              </a:tabLst>
              <a:defRPr sz="9700">
                <a:solidFill>
                  <a:schemeClr val="tx1"/>
                </a:solidFill>
                <a:latin typeface="Arial" panose="020B0604020202020204" pitchFamily="34" charset="0"/>
                <a:cs typeface="Arial" panose="020B0604020202020204" pitchFamily="34" charset="0"/>
              </a:defRPr>
            </a:lvl5pPr>
            <a:lvl6pPr marL="2514600" indent="-228600" defTabSz="4911725" eaLnBrk="0" fontAlgn="base" hangingPunct="0">
              <a:spcBef>
                <a:spcPct val="0"/>
              </a:spcBef>
              <a:spcAft>
                <a:spcPct val="0"/>
              </a:spcAft>
              <a:tabLst>
                <a:tab pos="6858000" algn="l"/>
                <a:tab pos="7543800" algn="l"/>
              </a:tabLst>
              <a:defRPr sz="9700">
                <a:solidFill>
                  <a:schemeClr val="tx1"/>
                </a:solidFill>
                <a:latin typeface="Arial" panose="020B0604020202020204" pitchFamily="34" charset="0"/>
                <a:cs typeface="Arial" panose="020B0604020202020204" pitchFamily="34" charset="0"/>
              </a:defRPr>
            </a:lvl6pPr>
            <a:lvl7pPr marL="2971800" indent="-228600" defTabSz="4911725" eaLnBrk="0" fontAlgn="base" hangingPunct="0">
              <a:spcBef>
                <a:spcPct val="0"/>
              </a:spcBef>
              <a:spcAft>
                <a:spcPct val="0"/>
              </a:spcAft>
              <a:tabLst>
                <a:tab pos="6858000" algn="l"/>
                <a:tab pos="7543800" algn="l"/>
              </a:tabLst>
              <a:defRPr sz="9700">
                <a:solidFill>
                  <a:schemeClr val="tx1"/>
                </a:solidFill>
                <a:latin typeface="Arial" panose="020B0604020202020204" pitchFamily="34" charset="0"/>
                <a:cs typeface="Arial" panose="020B0604020202020204" pitchFamily="34" charset="0"/>
              </a:defRPr>
            </a:lvl7pPr>
            <a:lvl8pPr marL="3429000" indent="-228600" defTabSz="4911725" eaLnBrk="0" fontAlgn="base" hangingPunct="0">
              <a:spcBef>
                <a:spcPct val="0"/>
              </a:spcBef>
              <a:spcAft>
                <a:spcPct val="0"/>
              </a:spcAft>
              <a:tabLst>
                <a:tab pos="6858000" algn="l"/>
                <a:tab pos="7543800" algn="l"/>
              </a:tabLst>
              <a:defRPr sz="9700">
                <a:solidFill>
                  <a:schemeClr val="tx1"/>
                </a:solidFill>
                <a:latin typeface="Arial" panose="020B0604020202020204" pitchFamily="34" charset="0"/>
                <a:cs typeface="Arial" panose="020B0604020202020204" pitchFamily="34" charset="0"/>
              </a:defRPr>
            </a:lvl8pPr>
            <a:lvl9pPr marL="3886200" indent="-228600" defTabSz="4911725" eaLnBrk="0" fontAlgn="base" hangingPunct="0">
              <a:spcBef>
                <a:spcPct val="0"/>
              </a:spcBef>
              <a:spcAft>
                <a:spcPct val="0"/>
              </a:spcAft>
              <a:tabLst>
                <a:tab pos="6858000" algn="l"/>
                <a:tab pos="7543800" algn="l"/>
              </a:tabLst>
              <a:defRPr sz="9700">
                <a:solidFill>
                  <a:schemeClr val="tx1"/>
                </a:solidFill>
                <a:latin typeface="Arial" panose="020B0604020202020204" pitchFamily="34" charset="0"/>
                <a:cs typeface="Arial" panose="020B0604020202020204" pitchFamily="34" charset="0"/>
              </a:defRPr>
            </a:lvl9pPr>
          </a:lstStyle>
          <a:p>
            <a:pPr eaLnBrk="1" hangingPunct="1">
              <a:tabLst>
                <a:tab pos="3600450" algn="l"/>
              </a:tabLst>
            </a:pPr>
            <a:endParaRPr lang="en-US" altLang="en-US" sz="3200" dirty="0">
              <a:latin typeface="Times New Roman" panose="02020603050405020304" pitchFamily="18" charset="0"/>
              <a:cs typeface="Times New Roman" panose="02020603050405020304" pitchFamily="18" charset="0"/>
            </a:endParaRPr>
          </a:p>
        </p:txBody>
      </p:sp>
      <p:sp>
        <p:nvSpPr>
          <p:cNvPr id="3" name="Rectangle 2"/>
          <p:cNvSpPr/>
          <p:nvPr/>
        </p:nvSpPr>
        <p:spPr>
          <a:xfrm>
            <a:off x="34965564" y="7292875"/>
            <a:ext cx="8468437" cy="492443"/>
          </a:xfrm>
          <a:prstGeom prst="rect">
            <a:avLst/>
          </a:prstGeom>
        </p:spPr>
        <p:txBody>
          <a:bodyPr wrap="square">
            <a:spAutoFit/>
          </a:bodyPr>
          <a:lstStyle/>
          <a:p>
            <a:pPr>
              <a:tabLst>
                <a:tab pos="3600450" algn="l"/>
              </a:tabLst>
            </a:pPr>
            <a:endParaRPr lang="en-US" altLang="en-US" sz="2600" dirty="0">
              <a:latin typeface="Times New Roman" panose="02020603050405020304" pitchFamily="18" charset="0"/>
              <a:cs typeface="Times New Roman" panose="02020603050405020304" pitchFamily="18" charset="0"/>
            </a:endParaRPr>
          </a:p>
        </p:txBody>
      </p:sp>
      <p:sp>
        <p:nvSpPr>
          <p:cNvPr id="2" name="TextBox 1"/>
          <p:cNvSpPr txBox="1"/>
          <p:nvPr/>
        </p:nvSpPr>
        <p:spPr>
          <a:xfrm>
            <a:off x="32242332" y="7210492"/>
            <a:ext cx="10591799" cy="17327820"/>
          </a:xfrm>
          <a:prstGeom prst="rect">
            <a:avLst/>
          </a:prstGeom>
          <a:noFill/>
        </p:spPr>
        <p:txBody>
          <a:bodyPr wrap="square" rtlCol="0">
            <a:spAutoFit/>
          </a:bodyPr>
          <a:lstStyle/>
          <a:p>
            <a:endParaRPr lang="en-US" sz="2500" dirty="0">
              <a:latin typeface="Times New Roman" charset="0"/>
              <a:ea typeface="Times New Roman" charset="0"/>
              <a:cs typeface="Times New Roman" charset="0"/>
            </a:endParaRPr>
          </a:p>
          <a:p>
            <a:pPr marL="457200" indent="-457200" eaLnBrk="1" hangingPunct="1">
              <a:spcBef>
                <a:spcPct val="50000"/>
              </a:spcBef>
              <a:buFont typeface="Arial" charset="0"/>
              <a:buChar char="•"/>
              <a:tabLst/>
            </a:pPr>
            <a:r>
              <a:rPr lang="en-US" sz="3000" dirty="0" smtClean="0">
                <a:latin typeface="Times New Roman" charset="0"/>
                <a:ea typeface="Times New Roman" charset="0"/>
                <a:cs typeface="Times New Roman" charset="0"/>
              </a:rPr>
              <a:t>Studies employing PTS as an outcome indicated </a:t>
            </a:r>
            <a:r>
              <a:rPr lang="en-US" sz="3000" dirty="0">
                <a:latin typeface="Times New Roman" charset="0"/>
                <a:ea typeface="Times New Roman" charset="0"/>
                <a:cs typeface="Times New Roman" charset="0"/>
              </a:rPr>
              <a:t>a small effect size across all meta-analytic estimates. Methods also indicated that this effect is likely not different from zero. </a:t>
            </a:r>
            <a:endParaRPr lang="en-US" sz="3000" dirty="0" smtClean="0">
              <a:latin typeface="Times New Roman" charset="0"/>
              <a:ea typeface="Times New Roman" charset="0"/>
              <a:cs typeface="Times New Roman" charset="0"/>
            </a:endParaRPr>
          </a:p>
          <a:p>
            <a:pPr marL="457200" indent="-457200" eaLnBrk="1" hangingPunct="1">
              <a:spcBef>
                <a:spcPct val="50000"/>
              </a:spcBef>
              <a:buFont typeface="Arial" charset="0"/>
              <a:buChar char="•"/>
              <a:tabLst/>
            </a:pPr>
            <a:r>
              <a:rPr lang="en-US" sz="3000" dirty="0">
                <a:latin typeface="Times New Roman" charset="0"/>
                <a:ea typeface="Times New Roman" charset="0"/>
                <a:cs typeface="Times New Roman" charset="0"/>
              </a:rPr>
              <a:t>If participants/clients are not deeply engaged in the material, the intervention may not be as effective. Indeed, Pennebaker &amp; Graybeal (2001) imply that connectedness is an important factor in promoting behavior change</a:t>
            </a:r>
            <a:r>
              <a:rPr lang="en-US" sz="3000" dirty="0" smtClean="0">
                <a:latin typeface="Times New Roman" charset="0"/>
                <a:ea typeface="Times New Roman" charset="0"/>
                <a:cs typeface="Times New Roman" charset="0"/>
              </a:rPr>
              <a:t>.</a:t>
            </a:r>
          </a:p>
          <a:p>
            <a:pPr marL="457200" indent="-457200" eaLnBrk="1" hangingPunct="1">
              <a:spcBef>
                <a:spcPct val="50000"/>
              </a:spcBef>
              <a:buFont typeface="Arial" charset="0"/>
              <a:buChar char="•"/>
              <a:tabLst/>
            </a:pPr>
            <a:r>
              <a:rPr lang="en-US" sz="3000" dirty="0">
                <a:latin typeface="Times New Roman" charset="0"/>
                <a:ea typeface="Times New Roman" charset="0"/>
                <a:cs typeface="Times New Roman" charset="0"/>
              </a:rPr>
              <a:t>Additionally, studies show that instructions for delivering such interventions vary widely, which may contribute to mixed findings in the literature</a:t>
            </a:r>
            <a:r>
              <a:rPr lang="en-US" sz="3000" dirty="0" smtClean="0">
                <a:latin typeface="Times New Roman" charset="0"/>
                <a:ea typeface="Times New Roman" charset="0"/>
                <a:cs typeface="Times New Roman" charset="0"/>
              </a:rPr>
              <a:t>.</a:t>
            </a:r>
          </a:p>
          <a:p>
            <a:pPr marL="457200" indent="-457200" eaLnBrk="1" hangingPunct="1">
              <a:spcBef>
                <a:spcPct val="50000"/>
              </a:spcBef>
              <a:buFont typeface="Arial" charset="0"/>
              <a:buChar char="•"/>
              <a:tabLst/>
            </a:pPr>
            <a:r>
              <a:rPr lang="en-US" sz="3000" dirty="0" smtClean="0">
                <a:latin typeface="Times New Roman" charset="0"/>
                <a:ea typeface="Times New Roman" charset="0"/>
                <a:cs typeface="Times New Roman" charset="0"/>
              </a:rPr>
              <a:t>This study did not find evidence of publication bias.</a:t>
            </a:r>
          </a:p>
          <a:p>
            <a:pPr marL="457200" indent="-457200" eaLnBrk="1" hangingPunct="1">
              <a:spcBef>
                <a:spcPct val="50000"/>
              </a:spcBef>
              <a:buFont typeface="Arial" charset="0"/>
              <a:buChar char="•"/>
              <a:tabLst/>
            </a:pPr>
            <a:r>
              <a:rPr lang="en-US" sz="3000" dirty="0">
                <a:latin typeface="Times New Roman" charset="0"/>
                <a:ea typeface="Times New Roman" charset="0"/>
                <a:cs typeface="Times New Roman" charset="0"/>
              </a:rPr>
              <a:t>Although a relationship between effect size and time was not supported, PTS indicated a small, negative correlation</a:t>
            </a:r>
            <a:r>
              <a:rPr lang="en-US" sz="3000" dirty="0" smtClean="0">
                <a:latin typeface="Times New Roman" charset="0"/>
                <a:ea typeface="Times New Roman" charset="0"/>
                <a:cs typeface="Times New Roman" charset="0"/>
              </a:rPr>
              <a:t>. This indicates that the effect of the intervention decreased over time, albeit not significantly. </a:t>
            </a:r>
          </a:p>
          <a:p>
            <a:pPr marL="457200" indent="-457200" eaLnBrk="1" hangingPunct="1">
              <a:spcBef>
                <a:spcPct val="50000"/>
              </a:spcBef>
              <a:buFont typeface="Arial" charset="0"/>
              <a:buChar char="•"/>
              <a:tabLst/>
            </a:pPr>
            <a:r>
              <a:rPr lang="en-US" sz="3000" dirty="0">
                <a:latin typeface="Times New Roman" charset="0"/>
                <a:ea typeface="Times New Roman" charset="0"/>
                <a:cs typeface="Times New Roman" charset="0"/>
              </a:rPr>
              <a:t>The psychological scientific community has shifted focus to reproducibility and research design in the past several years, with much of this discussion focusing on adequately powered studies for publication. The current “replication crisis” may be attributed to lower power in published studies</a:t>
            </a:r>
            <a:r>
              <a:rPr lang="en-US" sz="3000" dirty="0" smtClean="0">
                <a:latin typeface="Times New Roman" charset="0"/>
                <a:ea typeface="Times New Roman" charset="0"/>
                <a:cs typeface="Times New Roman" charset="0"/>
              </a:rPr>
              <a:t>.</a:t>
            </a:r>
          </a:p>
          <a:p>
            <a:pPr marL="457200" indent="-457200" eaLnBrk="1" hangingPunct="1">
              <a:spcBef>
                <a:spcPct val="50000"/>
              </a:spcBef>
              <a:buFont typeface="Arial" charset="0"/>
              <a:buChar char="•"/>
              <a:tabLst/>
            </a:pPr>
            <a:r>
              <a:rPr lang="en-US" sz="3000" dirty="0">
                <a:latin typeface="Times New Roman" charset="0"/>
                <a:ea typeface="Times New Roman" charset="0"/>
                <a:cs typeface="Times New Roman" charset="0"/>
              </a:rPr>
              <a:t>The power in the current meta-analysis was poor, with very few studies reaching the suggested 80% criterion to adequately power their study. This result was the same when considering individual study characteristics or the estimate of the true population effect size</a:t>
            </a:r>
            <a:r>
              <a:rPr lang="en-US" sz="3000" dirty="0" smtClean="0">
                <a:latin typeface="Times New Roman" charset="0"/>
                <a:ea typeface="Times New Roman" charset="0"/>
                <a:cs typeface="Times New Roman" charset="0"/>
              </a:rPr>
              <a:t>.</a:t>
            </a:r>
          </a:p>
          <a:p>
            <a:pPr marL="457200" indent="-457200">
              <a:spcBef>
                <a:spcPct val="50000"/>
              </a:spcBef>
              <a:buFont typeface="Arial" charset="0"/>
              <a:buChar char="•"/>
            </a:pPr>
            <a:r>
              <a:rPr lang="en-US" sz="3000" dirty="0">
                <a:latin typeface="Times New Roman" charset="0"/>
                <a:ea typeface="Times New Roman" charset="0"/>
                <a:cs typeface="Times New Roman" charset="0"/>
              </a:rPr>
              <a:t>Despite </a:t>
            </a:r>
            <a:r>
              <a:rPr lang="en-US" sz="3000" dirty="0" smtClean="0">
                <a:latin typeface="Times New Roman" charset="0"/>
                <a:ea typeface="Times New Roman" charset="0"/>
                <a:cs typeface="Times New Roman" charset="0"/>
              </a:rPr>
              <a:t>these </a:t>
            </a:r>
            <a:r>
              <a:rPr lang="en-US" sz="3000" dirty="0">
                <a:latin typeface="Times New Roman" charset="0"/>
                <a:ea typeface="Times New Roman" charset="0"/>
                <a:cs typeface="Times New Roman" charset="0"/>
              </a:rPr>
              <a:t>limitations, this meta-analysis allows researchers to examine the state of the research in regards to expressive writing. Potential with expressive writing on reducing PTS symptoms was found, although there exists a need for adequate sample size and power planning for studies. </a:t>
            </a:r>
          </a:p>
          <a:p>
            <a:pPr marL="457200" indent="-457200" eaLnBrk="1" hangingPunct="1">
              <a:spcBef>
                <a:spcPct val="50000"/>
              </a:spcBef>
              <a:buFont typeface="Arial" charset="0"/>
              <a:buChar char="•"/>
              <a:tabLst/>
            </a:pPr>
            <a:endParaRPr lang="en-US" sz="2500" dirty="0" smtClean="0">
              <a:latin typeface="Times New Roman" charset="0"/>
              <a:ea typeface="Times New Roman" charset="0"/>
              <a:cs typeface="Times New Roman" charset="0"/>
            </a:endParaRPr>
          </a:p>
          <a:p>
            <a:pPr marL="457200" indent="-457200" eaLnBrk="1" hangingPunct="1">
              <a:spcBef>
                <a:spcPct val="50000"/>
              </a:spcBef>
              <a:buFont typeface="Arial" charset="0"/>
              <a:buChar char="•"/>
              <a:tabLst/>
            </a:pPr>
            <a:endParaRPr lang="en-US" sz="2500" dirty="0">
              <a:latin typeface="Times New Roman" charset="0"/>
              <a:ea typeface="Times New Roman" charset="0"/>
              <a:cs typeface="Times New Roman" charset="0"/>
            </a:endParaRPr>
          </a:p>
        </p:txBody>
      </p:sp>
      <p:pic>
        <p:nvPicPr>
          <p:cNvPr id="5" name="ptsplo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12745382" y="7292875"/>
            <a:ext cx="17539252" cy="17539252"/>
          </a:xfrm>
          <a:prstGeom prst="rect">
            <a:avLst/>
          </a:prstGeom>
        </p:spPr>
      </p:pic>
      <p:graphicFrame>
        <p:nvGraphicFramePr>
          <p:cNvPr id="7" name="Table 6"/>
          <p:cNvGraphicFramePr>
            <a:graphicFrameLocks noGrp="1"/>
          </p:cNvGraphicFramePr>
          <p:nvPr>
            <p:extLst>
              <p:ext uri="{D42A27DB-BD31-4B8C-83A1-F6EECF244321}">
                <p14:modId xmlns:p14="http://schemas.microsoft.com/office/powerpoint/2010/main" val="717901153"/>
              </p:ext>
            </p:extLst>
          </p:nvPr>
        </p:nvGraphicFramePr>
        <p:xfrm>
          <a:off x="13941797" y="24832126"/>
          <a:ext cx="16342836" cy="7476672"/>
        </p:xfrm>
        <a:graphic>
          <a:graphicData uri="http://schemas.openxmlformats.org/drawingml/2006/table">
            <a:tbl>
              <a:tblPr>
                <a:tableStyleId>{5C22544A-7EE6-4342-B048-85BDC9FD1C3A}</a:tableStyleId>
              </a:tblPr>
              <a:tblGrid>
                <a:gridCol w="3289124"/>
                <a:gridCol w="3042440"/>
                <a:gridCol w="3350795"/>
                <a:gridCol w="3864721"/>
                <a:gridCol w="2795756"/>
              </a:tblGrid>
              <a:tr h="1571262">
                <a:tc>
                  <a:txBody>
                    <a:bodyPr/>
                    <a:lstStyle/>
                    <a:p>
                      <a:pPr algn="l" fontAlgn="b"/>
                      <a:r>
                        <a:rPr lang="en-US" sz="3000" u="none" strike="noStrike" dirty="0">
                          <a:effectLst/>
                          <a:latin typeface="Times New Roman" charset="0"/>
                          <a:ea typeface="Times New Roman" charset="0"/>
                          <a:cs typeface="Times New Roman" charset="0"/>
                        </a:rPr>
                        <a:t>Model</a:t>
                      </a:r>
                      <a:endParaRPr lang="en-US" sz="3000" b="0" i="0" u="none" strike="noStrike" dirty="0">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l" fontAlgn="b"/>
                      <a:r>
                        <a:rPr lang="en-US" sz="3000" u="none" strike="noStrike" dirty="0">
                          <a:ln>
                            <a:noFill/>
                          </a:ln>
                          <a:effectLst/>
                          <a:latin typeface="Times New Roman" charset="0"/>
                          <a:ea typeface="Times New Roman" charset="0"/>
                          <a:cs typeface="Times New Roman" charset="0"/>
                        </a:rPr>
                        <a:t>Fixed Effects Outliers</a:t>
                      </a:r>
                      <a:endParaRPr lang="en-US"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l" fontAlgn="b"/>
                      <a:r>
                        <a:rPr lang="en-US" sz="3000" u="none" strike="noStrike" dirty="0">
                          <a:ln>
                            <a:noFill/>
                          </a:ln>
                          <a:effectLst/>
                          <a:latin typeface="Times New Roman" charset="0"/>
                          <a:ea typeface="Times New Roman" charset="0"/>
                          <a:cs typeface="Times New Roman" charset="0"/>
                        </a:rPr>
                        <a:t>Random Effects Outliers</a:t>
                      </a:r>
                      <a:endParaRPr lang="en-US"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l" fontAlgn="b"/>
                      <a:r>
                        <a:rPr lang="en-US" sz="3000" u="none" strike="noStrike" dirty="0">
                          <a:ln>
                            <a:noFill/>
                          </a:ln>
                          <a:effectLst/>
                          <a:latin typeface="Times New Roman" charset="0"/>
                          <a:ea typeface="Times New Roman" charset="0"/>
                          <a:cs typeface="Times New Roman" charset="0"/>
                        </a:rPr>
                        <a:t>Fixed Effects No </a:t>
                      </a:r>
                      <a:r>
                        <a:rPr lang="en-US" sz="3000" u="none" strike="noStrike" dirty="0" smtClean="0">
                          <a:ln>
                            <a:noFill/>
                          </a:ln>
                          <a:effectLst/>
                          <a:latin typeface="Times New Roman" charset="0"/>
                          <a:ea typeface="Times New Roman" charset="0"/>
                          <a:cs typeface="Times New Roman" charset="0"/>
                        </a:rPr>
                        <a:t>Out</a:t>
                      </a:r>
                      <a:endParaRPr lang="en-US"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l" fontAlgn="b"/>
                      <a:r>
                        <a:rPr lang="en-US" sz="3000" u="none" strike="noStrike" dirty="0">
                          <a:ln>
                            <a:noFill/>
                          </a:ln>
                          <a:effectLst/>
                          <a:latin typeface="Times New Roman" charset="0"/>
                          <a:ea typeface="Times New Roman" charset="0"/>
                          <a:cs typeface="Times New Roman" charset="0"/>
                        </a:rPr>
                        <a:t>Random Effects No Out</a:t>
                      </a:r>
                      <a:endParaRPr lang="en-US"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r>
              <a:tr h="843630">
                <a:tc>
                  <a:txBody>
                    <a:bodyPr/>
                    <a:lstStyle/>
                    <a:p>
                      <a:pPr algn="l" fontAlgn="b"/>
                      <a:r>
                        <a:rPr lang="en-US" sz="3000" u="none" strike="noStrike" dirty="0">
                          <a:ln>
                            <a:noFill/>
                          </a:ln>
                          <a:effectLst/>
                          <a:latin typeface="Times New Roman" charset="0"/>
                          <a:ea typeface="Times New Roman" charset="0"/>
                          <a:cs typeface="Times New Roman" charset="0"/>
                        </a:rPr>
                        <a:t>Overall Effects  </a:t>
                      </a:r>
                      <a:endParaRPr lang="en-US"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dirty="0">
                          <a:ln>
                            <a:noFill/>
                          </a:ln>
                          <a:effectLst/>
                          <a:latin typeface="Times New Roman" charset="0"/>
                          <a:ea typeface="Times New Roman" charset="0"/>
                          <a:cs typeface="Times New Roman" charset="0"/>
                        </a:rPr>
                        <a:t>0.34 [0.31, 0.37] </a:t>
                      </a:r>
                      <a:endParaRPr lang="pt-B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a:ln>
                            <a:noFill/>
                          </a:ln>
                          <a:effectLst/>
                          <a:latin typeface="Times New Roman" charset="0"/>
                          <a:ea typeface="Times New Roman" charset="0"/>
                          <a:cs typeface="Times New Roman" charset="0"/>
                        </a:rPr>
                        <a:t>0.39 [0.32, 0.46] </a:t>
                      </a:r>
                      <a:endParaRPr lang="pt-BR"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dirty="0">
                          <a:ln>
                            <a:noFill/>
                          </a:ln>
                          <a:effectLst/>
                          <a:latin typeface="Times New Roman" charset="0"/>
                          <a:ea typeface="Times New Roman" charset="0"/>
                          <a:cs typeface="Times New Roman" charset="0"/>
                        </a:rPr>
                        <a:t>0.32 [0.29, 0.35] </a:t>
                      </a:r>
                      <a:endParaRPr lang="pt-B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dirty="0">
                          <a:ln>
                            <a:noFill/>
                          </a:ln>
                          <a:effectLst/>
                          <a:latin typeface="Times New Roman" charset="0"/>
                          <a:ea typeface="Times New Roman" charset="0"/>
                          <a:cs typeface="Times New Roman" charset="0"/>
                        </a:rPr>
                        <a:t>0.36 [0.29, 0.42] </a:t>
                      </a:r>
                      <a:endParaRPr lang="pt-B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r>
              <a:tr h="843630">
                <a:tc>
                  <a:txBody>
                    <a:bodyPr/>
                    <a:lstStyle/>
                    <a:p>
                      <a:pPr algn="l" fontAlgn="b"/>
                      <a:r>
                        <a:rPr lang="mr-IN" sz="3000" u="none" strike="noStrike">
                          <a:ln>
                            <a:noFill/>
                          </a:ln>
                          <a:effectLst/>
                          <a:latin typeface="Times New Roman" charset="0"/>
                          <a:ea typeface="Times New Roman" charset="0"/>
                          <a:cs typeface="Times New Roman" charset="0"/>
                        </a:rPr>
                        <a:t>Z Values       </a:t>
                      </a:r>
                      <a:endParaRPr lang="mr-IN"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hr-HR" sz="3000" u="none" strike="noStrike" dirty="0">
                          <a:ln>
                            <a:noFill/>
                          </a:ln>
                          <a:effectLst/>
                          <a:latin typeface="Times New Roman" charset="0"/>
                          <a:ea typeface="Times New Roman" charset="0"/>
                          <a:cs typeface="Times New Roman" charset="0"/>
                        </a:rPr>
                        <a:t>21.75, p &lt; .001 </a:t>
                      </a:r>
                      <a:endParaRPr lang="hr-H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hr-HR" sz="3000" u="none" strike="noStrike" dirty="0">
                          <a:ln>
                            <a:noFill/>
                          </a:ln>
                          <a:effectLst/>
                          <a:latin typeface="Times New Roman" charset="0"/>
                          <a:ea typeface="Times New Roman" charset="0"/>
                          <a:cs typeface="Times New Roman" charset="0"/>
                        </a:rPr>
                        <a:t>11.06, p &lt; .001 </a:t>
                      </a:r>
                      <a:endParaRPr lang="hr-H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hr-HR" sz="3000" u="none" strike="noStrike">
                          <a:ln>
                            <a:noFill/>
                          </a:ln>
                          <a:effectLst/>
                          <a:latin typeface="Times New Roman" charset="0"/>
                          <a:ea typeface="Times New Roman" charset="0"/>
                          <a:cs typeface="Times New Roman" charset="0"/>
                        </a:rPr>
                        <a:t>20.00, p &lt; .001 </a:t>
                      </a:r>
                      <a:endParaRPr lang="hr-HR"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mr-IN" sz="3000" u="none" strike="noStrike">
                          <a:ln>
                            <a:noFill/>
                          </a:ln>
                          <a:effectLst/>
                          <a:latin typeface="Times New Roman" charset="0"/>
                          <a:ea typeface="Times New Roman" charset="0"/>
                          <a:cs typeface="Times New Roman" charset="0"/>
                        </a:rPr>
                        <a:t>11.03, p &lt; .001 </a:t>
                      </a:r>
                      <a:endParaRPr lang="mr-IN"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r>
              <a:tr h="843630">
                <a:tc>
                  <a:txBody>
                    <a:bodyPr/>
                    <a:lstStyle/>
                    <a:p>
                      <a:pPr algn="l" fontAlgn="b"/>
                      <a:r>
                        <a:rPr lang="mr-IN" sz="3000" u="none" strike="noStrike">
                          <a:ln>
                            <a:noFill/>
                          </a:ln>
                          <a:effectLst/>
                          <a:latin typeface="Times New Roman" charset="0"/>
                          <a:ea typeface="Times New Roman" charset="0"/>
                          <a:cs typeface="Times New Roman" charset="0"/>
                        </a:rPr>
                        <a:t>p-Uniform      </a:t>
                      </a:r>
                      <a:endParaRPr lang="mr-IN"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a:ln>
                            <a:noFill/>
                          </a:ln>
                          <a:effectLst/>
                          <a:latin typeface="Times New Roman" charset="0"/>
                          <a:ea typeface="Times New Roman" charset="0"/>
                          <a:cs typeface="Times New Roman" charset="0"/>
                        </a:rPr>
                        <a:t>0.60 [0.50, 0.71] </a:t>
                      </a:r>
                      <a:endParaRPr lang="pt-BR"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mr-IN" sz="3000" u="none" strike="noStrike" dirty="0">
                          <a:ln>
                            <a:noFill/>
                          </a:ln>
                          <a:effectLst/>
                          <a:latin typeface="Times New Roman" charset="0"/>
                          <a:ea typeface="Times New Roman" charset="0"/>
                          <a:cs typeface="Times New Roman" charset="0"/>
                        </a:rPr>
                        <a:t>-                 </a:t>
                      </a:r>
                      <a:endParaRPr lang="mr-IN"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dirty="0">
                          <a:ln>
                            <a:noFill/>
                          </a:ln>
                          <a:effectLst/>
                          <a:latin typeface="Times New Roman" charset="0"/>
                          <a:ea typeface="Times New Roman" charset="0"/>
                          <a:cs typeface="Times New Roman" charset="0"/>
                        </a:rPr>
                        <a:t>0.57 [0.47, 0.67] </a:t>
                      </a:r>
                      <a:endParaRPr lang="pt-B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mr-IN" sz="3000" u="none" strike="noStrike">
                          <a:ln>
                            <a:noFill/>
                          </a:ln>
                          <a:effectLst/>
                          <a:latin typeface="Times New Roman" charset="0"/>
                          <a:ea typeface="Times New Roman" charset="0"/>
                          <a:cs typeface="Times New Roman" charset="0"/>
                        </a:rPr>
                        <a:t>-                 </a:t>
                      </a:r>
                      <a:endParaRPr lang="mr-IN"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r>
              <a:tr h="843630">
                <a:tc>
                  <a:txBody>
                    <a:bodyPr/>
                    <a:lstStyle/>
                    <a:p>
                      <a:pPr algn="l" fontAlgn="b"/>
                      <a:r>
                        <a:rPr lang="mr-IN" sz="3000" u="none" strike="noStrike">
                          <a:ln>
                            <a:noFill/>
                          </a:ln>
                          <a:effectLst/>
                          <a:latin typeface="Times New Roman" charset="0"/>
                          <a:ea typeface="Times New Roman" charset="0"/>
                          <a:cs typeface="Times New Roman" charset="0"/>
                        </a:rPr>
                        <a:t>PET              </a:t>
                      </a:r>
                      <a:endParaRPr lang="mr-IN"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a:ln>
                            <a:noFill/>
                          </a:ln>
                          <a:effectLst/>
                          <a:latin typeface="Times New Roman" charset="0"/>
                          <a:ea typeface="Times New Roman" charset="0"/>
                          <a:cs typeface="Times New Roman" charset="0"/>
                        </a:rPr>
                        <a:t>0.12 [0.03, 0.21] </a:t>
                      </a:r>
                      <a:endParaRPr lang="pt-BR"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mr-IN" sz="3000" u="none" strike="noStrike" dirty="0">
                          <a:ln>
                            <a:noFill/>
                          </a:ln>
                          <a:effectLst/>
                          <a:latin typeface="Times New Roman" charset="0"/>
                          <a:ea typeface="Times New Roman" charset="0"/>
                          <a:cs typeface="Times New Roman" charset="0"/>
                        </a:rPr>
                        <a:t>-                 </a:t>
                      </a:r>
                      <a:endParaRPr lang="mr-IN"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dirty="0">
                          <a:ln>
                            <a:noFill/>
                          </a:ln>
                          <a:effectLst/>
                          <a:latin typeface="Times New Roman" charset="0"/>
                          <a:ea typeface="Times New Roman" charset="0"/>
                          <a:cs typeface="Times New Roman" charset="0"/>
                        </a:rPr>
                        <a:t>0.11 [0.02, 0.20] </a:t>
                      </a:r>
                      <a:endParaRPr lang="pt-B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mr-IN" sz="3000" u="none" strike="noStrike" dirty="0">
                          <a:ln>
                            <a:noFill/>
                          </a:ln>
                          <a:effectLst/>
                          <a:latin typeface="Times New Roman" charset="0"/>
                          <a:ea typeface="Times New Roman" charset="0"/>
                          <a:cs typeface="Times New Roman" charset="0"/>
                        </a:rPr>
                        <a:t>-                 </a:t>
                      </a:r>
                      <a:endParaRPr lang="mr-IN"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r>
              <a:tr h="843630">
                <a:tc>
                  <a:txBody>
                    <a:bodyPr/>
                    <a:lstStyle/>
                    <a:p>
                      <a:pPr algn="l" fontAlgn="b"/>
                      <a:r>
                        <a:rPr lang="mr-IN" sz="3000" u="none" strike="noStrike">
                          <a:ln>
                            <a:noFill/>
                          </a:ln>
                          <a:effectLst/>
                          <a:latin typeface="Times New Roman" charset="0"/>
                          <a:ea typeface="Times New Roman" charset="0"/>
                          <a:cs typeface="Times New Roman" charset="0"/>
                        </a:rPr>
                        <a:t>PEESE            </a:t>
                      </a:r>
                      <a:endParaRPr lang="mr-IN"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a:ln>
                            <a:noFill/>
                          </a:ln>
                          <a:effectLst/>
                          <a:latin typeface="Times New Roman" charset="0"/>
                          <a:ea typeface="Times New Roman" charset="0"/>
                          <a:cs typeface="Times New Roman" charset="0"/>
                        </a:rPr>
                        <a:t>0.25 [0.20, 0.30] </a:t>
                      </a:r>
                      <a:endParaRPr lang="pt-BR"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mr-IN" sz="3000" u="none" strike="noStrike">
                          <a:ln>
                            <a:noFill/>
                          </a:ln>
                          <a:effectLst/>
                          <a:latin typeface="Times New Roman" charset="0"/>
                          <a:ea typeface="Times New Roman" charset="0"/>
                          <a:cs typeface="Times New Roman" charset="0"/>
                        </a:rPr>
                        <a:t>-                 </a:t>
                      </a:r>
                      <a:endParaRPr lang="mr-IN"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dirty="0">
                          <a:ln>
                            <a:noFill/>
                          </a:ln>
                          <a:effectLst/>
                          <a:latin typeface="Times New Roman" charset="0"/>
                          <a:ea typeface="Times New Roman" charset="0"/>
                          <a:cs typeface="Times New Roman" charset="0"/>
                        </a:rPr>
                        <a:t>0.23 [0.18, 0.28] </a:t>
                      </a:r>
                      <a:endParaRPr lang="pt-B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mr-IN" sz="3000" u="none" strike="noStrike" dirty="0">
                          <a:ln>
                            <a:noFill/>
                          </a:ln>
                          <a:effectLst/>
                          <a:latin typeface="Times New Roman" charset="0"/>
                          <a:ea typeface="Times New Roman" charset="0"/>
                          <a:cs typeface="Times New Roman" charset="0"/>
                        </a:rPr>
                        <a:t>-                 </a:t>
                      </a:r>
                      <a:endParaRPr lang="mr-IN"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r>
              <a:tr h="843630">
                <a:tc>
                  <a:txBody>
                    <a:bodyPr/>
                    <a:lstStyle/>
                    <a:p>
                      <a:pPr algn="l" fontAlgn="b"/>
                      <a:r>
                        <a:rPr lang="en-US" sz="3000" u="none" strike="noStrike">
                          <a:ln>
                            <a:noFill/>
                          </a:ln>
                          <a:effectLst/>
                          <a:latin typeface="Times New Roman" charset="0"/>
                          <a:ea typeface="Times New Roman" charset="0"/>
                          <a:cs typeface="Times New Roman" charset="0"/>
                        </a:rPr>
                        <a:t>Selection Models </a:t>
                      </a:r>
                      <a:endParaRPr lang="en-US"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a:ln>
                            <a:noFill/>
                          </a:ln>
                          <a:effectLst/>
                          <a:latin typeface="Times New Roman" charset="0"/>
                          <a:ea typeface="Times New Roman" charset="0"/>
                          <a:cs typeface="Times New Roman" charset="0"/>
                        </a:rPr>
                        <a:t>0.33 [0.28, 0.37] </a:t>
                      </a:r>
                      <a:endParaRPr lang="pt-BR"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mr-IN" sz="3000" u="none" strike="noStrike">
                          <a:ln>
                            <a:noFill/>
                          </a:ln>
                          <a:effectLst/>
                          <a:latin typeface="Times New Roman" charset="0"/>
                          <a:ea typeface="Times New Roman" charset="0"/>
                          <a:cs typeface="Times New Roman" charset="0"/>
                        </a:rPr>
                        <a:t>0.45 [0.33, 0.57] </a:t>
                      </a:r>
                      <a:endParaRPr lang="mr-IN"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a:ln>
                            <a:noFill/>
                          </a:ln>
                          <a:effectLst/>
                          <a:latin typeface="Times New Roman" charset="0"/>
                          <a:ea typeface="Times New Roman" charset="0"/>
                          <a:cs typeface="Times New Roman" charset="0"/>
                        </a:rPr>
                        <a:t>0.29 [0.24, 0.33] </a:t>
                      </a:r>
                      <a:endParaRPr lang="pt-BR"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dirty="0">
                          <a:ln>
                            <a:noFill/>
                          </a:ln>
                          <a:effectLst/>
                          <a:latin typeface="Times New Roman" charset="0"/>
                          <a:ea typeface="Times New Roman" charset="0"/>
                          <a:cs typeface="Times New Roman" charset="0"/>
                        </a:rPr>
                        <a:t>0.39 [0.27, 0.50] </a:t>
                      </a:r>
                      <a:endParaRPr lang="pt-B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r>
              <a:tr h="843630">
                <a:tc>
                  <a:txBody>
                    <a:bodyPr/>
                    <a:lstStyle/>
                    <a:p>
                      <a:pPr algn="l" fontAlgn="b"/>
                      <a:r>
                        <a:rPr lang="en-US" sz="3000" u="none" strike="noStrike">
                          <a:ln>
                            <a:noFill/>
                          </a:ln>
                          <a:effectLst/>
                          <a:latin typeface="Times New Roman" charset="0"/>
                          <a:ea typeface="Times New Roman" charset="0"/>
                          <a:cs typeface="Times New Roman" charset="0"/>
                        </a:rPr>
                        <a:t>Trim and Fill    </a:t>
                      </a:r>
                      <a:endParaRPr lang="en-US"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a:ln>
                            <a:noFill/>
                          </a:ln>
                          <a:effectLst/>
                          <a:latin typeface="Times New Roman" charset="0"/>
                          <a:ea typeface="Times New Roman" charset="0"/>
                          <a:cs typeface="Times New Roman" charset="0"/>
                        </a:rPr>
                        <a:t>0.26 [0.23, 0.29] </a:t>
                      </a:r>
                      <a:endParaRPr lang="pt-BR"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a:ln>
                            <a:noFill/>
                          </a:ln>
                          <a:effectLst/>
                          <a:latin typeface="Times New Roman" charset="0"/>
                          <a:ea typeface="Times New Roman" charset="0"/>
                          <a:cs typeface="Times New Roman" charset="0"/>
                        </a:rPr>
                        <a:t>0.26 [0.18, 0.34] </a:t>
                      </a:r>
                      <a:endParaRPr lang="pt-BR" sz="3000" b="0" i="0" u="none" strike="noStrike">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dirty="0">
                          <a:ln>
                            <a:noFill/>
                          </a:ln>
                          <a:effectLst/>
                          <a:latin typeface="Times New Roman" charset="0"/>
                          <a:ea typeface="Times New Roman" charset="0"/>
                          <a:cs typeface="Times New Roman" charset="0"/>
                        </a:rPr>
                        <a:t>0.25 [0.22, 0.28] </a:t>
                      </a:r>
                      <a:endParaRPr lang="pt-B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c>
                  <a:txBody>
                    <a:bodyPr/>
                    <a:lstStyle/>
                    <a:p>
                      <a:pPr algn="ctr" fontAlgn="b"/>
                      <a:r>
                        <a:rPr lang="pt-BR" sz="3000" u="none" strike="noStrike" dirty="0">
                          <a:ln>
                            <a:noFill/>
                          </a:ln>
                          <a:effectLst/>
                          <a:latin typeface="Times New Roman" charset="0"/>
                          <a:ea typeface="Times New Roman" charset="0"/>
                          <a:cs typeface="Times New Roman" charset="0"/>
                        </a:rPr>
                        <a:t>0.25 [0.18, 0.32] </a:t>
                      </a:r>
                      <a:endParaRPr lang="pt-BR" sz="3000" b="0" i="0" u="none" strike="noStrike" dirty="0">
                        <a:ln>
                          <a:noFill/>
                        </a:ln>
                        <a:solidFill>
                          <a:srgbClr val="000000"/>
                        </a:solidFill>
                        <a:effectLst/>
                        <a:latin typeface="Times New Roman" charset="0"/>
                        <a:ea typeface="Times New Roman" charset="0"/>
                        <a:cs typeface="Times New Roman" charset="0"/>
                      </a:endParaRPr>
                    </a:p>
                  </a:txBody>
                  <a:tcPr marL="12700" marR="12700" marT="12700" marB="0" anchor="b">
                    <a:noFill/>
                  </a:tcPr>
                </a:tc>
              </a:tr>
            </a:tbl>
          </a:graphicData>
        </a:graphic>
      </p:graphicFrame>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911725" rtl="0" eaLnBrk="1" fontAlgn="base" latinLnBrk="0" hangingPunct="1">
          <a:lnSpc>
            <a:spcPct val="100000"/>
          </a:lnSpc>
          <a:spcBef>
            <a:spcPct val="0"/>
          </a:spcBef>
          <a:spcAft>
            <a:spcPct val="0"/>
          </a:spcAft>
          <a:buClrTx/>
          <a:buSzTx/>
          <a:buFontTx/>
          <a:buNone/>
          <a:tabLst/>
          <a:defRPr kumimoji="0" lang="en-US" sz="9700" b="0" i="0" u="none"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911725" rtl="0" eaLnBrk="1" fontAlgn="base" latinLnBrk="0" hangingPunct="1">
          <a:lnSpc>
            <a:spcPct val="100000"/>
          </a:lnSpc>
          <a:spcBef>
            <a:spcPct val="0"/>
          </a:spcBef>
          <a:spcAft>
            <a:spcPct val="0"/>
          </a:spcAft>
          <a:buClrTx/>
          <a:buSzTx/>
          <a:buFontTx/>
          <a:buNone/>
          <a:tabLst/>
          <a:defRPr kumimoji="0" lang="en-US" sz="9700" b="0" i="0" u="none" strike="noStrike" cap="none" normalizeH="0" baseline="0" smtClean="0">
            <a:ln>
              <a:noFill/>
            </a:ln>
            <a:solidFill>
              <a:schemeClr val="tx1"/>
            </a:solidFill>
            <a:effectLst/>
            <a:latin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1518</TotalTime>
  <Words>890</Words>
  <Application>Microsoft Macintosh PowerPoint</Application>
  <PresentationFormat>Custom</PresentationFormat>
  <Paragraphs>78</Paragraphs>
  <Slides>1</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Default Design</vt:lpstr>
      <vt:lpstr>PowerPoint Presentation</vt:lpstr>
    </vt:vector>
  </TitlesOfParts>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cab243</dc:creator>
  <cp:lastModifiedBy>Pavlacic, Jeffrey M</cp:lastModifiedBy>
  <cp:revision>96</cp:revision>
  <dcterms:created xsi:type="dcterms:W3CDTF">2013-07-08T14:21:18Z</dcterms:created>
  <dcterms:modified xsi:type="dcterms:W3CDTF">2018-05-17T21:07:51Z</dcterms:modified>
</cp:coreProperties>
</file>

<file path=docProps/thumbnail.jpeg>
</file>